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D1F5B1"/>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81" d="100"/>
          <a:sy n="81" d="100"/>
        </p:scale>
        <p:origin x="-78" y="-6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C"/>
          </a:p>
        </p:txBody>
      </p:sp>
      <p:sp>
        <p:nvSpPr>
          <p:cNvPr id="4" name="Marcador de fecha 3"/>
          <p:cNvSpPr>
            <a:spLocks noGrp="1"/>
          </p:cNvSpPr>
          <p:nvPr>
            <p:ph type="dt" sz="half" idx="10"/>
          </p:nvPr>
        </p:nvSpPr>
        <p:spPr/>
        <p:txBody>
          <a:bodyPr/>
          <a:lstStyle/>
          <a:p>
            <a:fld id="{1099CCF0-D8B8-4079-BB02-A8B5B37BE5D0}" type="datetimeFigureOut">
              <a:rPr lang="es-EC" smtClean="0"/>
              <a:pPr/>
              <a:t>16/11/2015</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87619C0C-72BD-492A-882A-D02DE41A76D3}" type="slidenum">
              <a:rPr lang="es-EC" smtClean="0"/>
              <a:pPr/>
              <a:t>‹Nº›</a:t>
            </a:fld>
            <a:endParaRPr lang="es-EC"/>
          </a:p>
        </p:txBody>
      </p:sp>
    </p:spTree>
    <p:extLst>
      <p:ext uri="{BB962C8B-B14F-4D97-AF65-F5344CB8AC3E}">
        <p14:creationId xmlns:p14="http://schemas.microsoft.com/office/powerpoint/2010/main" xmlns="" val="615598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1099CCF0-D8B8-4079-BB02-A8B5B37BE5D0}" type="datetimeFigureOut">
              <a:rPr lang="es-EC" smtClean="0"/>
              <a:pPr/>
              <a:t>16/11/2015</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87619C0C-72BD-492A-882A-D02DE41A76D3}" type="slidenum">
              <a:rPr lang="es-EC" smtClean="0"/>
              <a:pPr/>
              <a:t>‹Nº›</a:t>
            </a:fld>
            <a:endParaRPr lang="es-EC"/>
          </a:p>
        </p:txBody>
      </p:sp>
    </p:spTree>
    <p:extLst>
      <p:ext uri="{BB962C8B-B14F-4D97-AF65-F5344CB8AC3E}">
        <p14:creationId xmlns:p14="http://schemas.microsoft.com/office/powerpoint/2010/main" xmlns="" val="527522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1099CCF0-D8B8-4079-BB02-A8B5B37BE5D0}" type="datetimeFigureOut">
              <a:rPr lang="es-EC" smtClean="0"/>
              <a:pPr/>
              <a:t>16/11/2015</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87619C0C-72BD-492A-882A-D02DE41A76D3}" type="slidenum">
              <a:rPr lang="es-EC" smtClean="0"/>
              <a:pPr/>
              <a:t>‹Nº›</a:t>
            </a:fld>
            <a:endParaRPr lang="es-EC"/>
          </a:p>
        </p:txBody>
      </p:sp>
    </p:spTree>
    <p:extLst>
      <p:ext uri="{BB962C8B-B14F-4D97-AF65-F5344CB8AC3E}">
        <p14:creationId xmlns:p14="http://schemas.microsoft.com/office/powerpoint/2010/main" xmlns="" val="805402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1099CCF0-D8B8-4079-BB02-A8B5B37BE5D0}" type="datetimeFigureOut">
              <a:rPr lang="es-EC" smtClean="0"/>
              <a:pPr/>
              <a:t>16/11/2015</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87619C0C-72BD-492A-882A-D02DE41A76D3}" type="slidenum">
              <a:rPr lang="es-EC" smtClean="0"/>
              <a:pPr/>
              <a:t>‹Nº›</a:t>
            </a:fld>
            <a:endParaRPr lang="es-EC"/>
          </a:p>
        </p:txBody>
      </p:sp>
    </p:spTree>
    <p:extLst>
      <p:ext uri="{BB962C8B-B14F-4D97-AF65-F5344CB8AC3E}">
        <p14:creationId xmlns:p14="http://schemas.microsoft.com/office/powerpoint/2010/main" xmlns="" val="3956153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1099CCF0-D8B8-4079-BB02-A8B5B37BE5D0}" type="datetimeFigureOut">
              <a:rPr lang="es-EC" smtClean="0"/>
              <a:pPr/>
              <a:t>16/11/2015</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87619C0C-72BD-492A-882A-D02DE41A76D3}" type="slidenum">
              <a:rPr lang="es-EC" smtClean="0"/>
              <a:pPr/>
              <a:t>‹Nº›</a:t>
            </a:fld>
            <a:endParaRPr lang="es-EC"/>
          </a:p>
        </p:txBody>
      </p:sp>
    </p:spTree>
    <p:extLst>
      <p:ext uri="{BB962C8B-B14F-4D97-AF65-F5344CB8AC3E}">
        <p14:creationId xmlns:p14="http://schemas.microsoft.com/office/powerpoint/2010/main" xmlns="" val="1489714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fecha 4"/>
          <p:cNvSpPr>
            <a:spLocks noGrp="1"/>
          </p:cNvSpPr>
          <p:nvPr>
            <p:ph type="dt" sz="half" idx="10"/>
          </p:nvPr>
        </p:nvSpPr>
        <p:spPr/>
        <p:txBody>
          <a:bodyPr/>
          <a:lstStyle/>
          <a:p>
            <a:fld id="{1099CCF0-D8B8-4079-BB02-A8B5B37BE5D0}" type="datetimeFigureOut">
              <a:rPr lang="es-EC" smtClean="0"/>
              <a:pPr/>
              <a:t>16/11/2015</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87619C0C-72BD-492A-882A-D02DE41A76D3}" type="slidenum">
              <a:rPr lang="es-EC" smtClean="0"/>
              <a:pPr/>
              <a:t>‹Nº›</a:t>
            </a:fld>
            <a:endParaRPr lang="es-EC"/>
          </a:p>
        </p:txBody>
      </p:sp>
    </p:spTree>
    <p:extLst>
      <p:ext uri="{BB962C8B-B14F-4D97-AF65-F5344CB8AC3E}">
        <p14:creationId xmlns:p14="http://schemas.microsoft.com/office/powerpoint/2010/main" xmlns="" val="1196769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Marcador de fecha 6"/>
          <p:cNvSpPr>
            <a:spLocks noGrp="1"/>
          </p:cNvSpPr>
          <p:nvPr>
            <p:ph type="dt" sz="half" idx="10"/>
          </p:nvPr>
        </p:nvSpPr>
        <p:spPr/>
        <p:txBody>
          <a:bodyPr/>
          <a:lstStyle/>
          <a:p>
            <a:fld id="{1099CCF0-D8B8-4079-BB02-A8B5B37BE5D0}" type="datetimeFigureOut">
              <a:rPr lang="es-EC" smtClean="0"/>
              <a:pPr/>
              <a:t>16/11/2015</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87619C0C-72BD-492A-882A-D02DE41A76D3}" type="slidenum">
              <a:rPr lang="es-EC" smtClean="0"/>
              <a:pPr/>
              <a:t>‹Nº›</a:t>
            </a:fld>
            <a:endParaRPr lang="es-EC"/>
          </a:p>
        </p:txBody>
      </p:sp>
    </p:spTree>
    <p:extLst>
      <p:ext uri="{BB962C8B-B14F-4D97-AF65-F5344CB8AC3E}">
        <p14:creationId xmlns:p14="http://schemas.microsoft.com/office/powerpoint/2010/main" xmlns="" val="401870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fecha 2"/>
          <p:cNvSpPr>
            <a:spLocks noGrp="1"/>
          </p:cNvSpPr>
          <p:nvPr>
            <p:ph type="dt" sz="half" idx="10"/>
          </p:nvPr>
        </p:nvSpPr>
        <p:spPr/>
        <p:txBody>
          <a:bodyPr/>
          <a:lstStyle/>
          <a:p>
            <a:fld id="{1099CCF0-D8B8-4079-BB02-A8B5B37BE5D0}" type="datetimeFigureOut">
              <a:rPr lang="es-EC" smtClean="0"/>
              <a:pPr/>
              <a:t>16/11/2015</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87619C0C-72BD-492A-882A-D02DE41A76D3}" type="slidenum">
              <a:rPr lang="es-EC" smtClean="0"/>
              <a:pPr/>
              <a:t>‹Nº›</a:t>
            </a:fld>
            <a:endParaRPr lang="es-EC"/>
          </a:p>
        </p:txBody>
      </p:sp>
    </p:spTree>
    <p:extLst>
      <p:ext uri="{BB962C8B-B14F-4D97-AF65-F5344CB8AC3E}">
        <p14:creationId xmlns:p14="http://schemas.microsoft.com/office/powerpoint/2010/main" xmlns="" val="4222502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099CCF0-D8B8-4079-BB02-A8B5B37BE5D0}" type="datetimeFigureOut">
              <a:rPr lang="es-EC" smtClean="0"/>
              <a:pPr/>
              <a:t>16/11/2015</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87619C0C-72BD-492A-882A-D02DE41A76D3}" type="slidenum">
              <a:rPr lang="es-EC" smtClean="0"/>
              <a:pPr/>
              <a:t>‹Nº›</a:t>
            </a:fld>
            <a:endParaRPr lang="es-EC"/>
          </a:p>
        </p:txBody>
      </p:sp>
    </p:spTree>
    <p:extLst>
      <p:ext uri="{BB962C8B-B14F-4D97-AF65-F5344CB8AC3E}">
        <p14:creationId xmlns:p14="http://schemas.microsoft.com/office/powerpoint/2010/main" xmlns="" val="3286831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099CCF0-D8B8-4079-BB02-A8B5B37BE5D0}" type="datetimeFigureOut">
              <a:rPr lang="es-EC" smtClean="0"/>
              <a:pPr/>
              <a:t>16/11/2015</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87619C0C-72BD-492A-882A-D02DE41A76D3}" type="slidenum">
              <a:rPr lang="es-EC" smtClean="0"/>
              <a:pPr/>
              <a:t>‹Nº›</a:t>
            </a:fld>
            <a:endParaRPr lang="es-EC"/>
          </a:p>
        </p:txBody>
      </p:sp>
    </p:spTree>
    <p:extLst>
      <p:ext uri="{BB962C8B-B14F-4D97-AF65-F5344CB8AC3E}">
        <p14:creationId xmlns:p14="http://schemas.microsoft.com/office/powerpoint/2010/main" xmlns="" val="1933843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099CCF0-D8B8-4079-BB02-A8B5B37BE5D0}" type="datetimeFigureOut">
              <a:rPr lang="es-EC" smtClean="0"/>
              <a:pPr/>
              <a:t>16/11/2015</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87619C0C-72BD-492A-882A-D02DE41A76D3}" type="slidenum">
              <a:rPr lang="es-EC" smtClean="0"/>
              <a:pPr/>
              <a:t>‹Nº›</a:t>
            </a:fld>
            <a:endParaRPr lang="es-EC"/>
          </a:p>
        </p:txBody>
      </p:sp>
    </p:spTree>
    <p:extLst>
      <p:ext uri="{BB962C8B-B14F-4D97-AF65-F5344CB8AC3E}">
        <p14:creationId xmlns:p14="http://schemas.microsoft.com/office/powerpoint/2010/main" xmlns="" val="1450378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99CCF0-D8B8-4079-BB02-A8B5B37BE5D0}" type="datetimeFigureOut">
              <a:rPr lang="es-EC" smtClean="0"/>
              <a:pPr/>
              <a:t>16/11/2015</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619C0C-72BD-492A-882A-D02DE41A76D3}" type="slidenum">
              <a:rPr lang="es-EC" smtClean="0"/>
              <a:pPr/>
              <a:t>‹Nº›</a:t>
            </a:fld>
            <a:endParaRPr lang="es-EC"/>
          </a:p>
        </p:txBody>
      </p:sp>
    </p:spTree>
    <p:extLst>
      <p:ext uri="{BB962C8B-B14F-4D97-AF65-F5344CB8AC3E}">
        <p14:creationId xmlns:p14="http://schemas.microsoft.com/office/powerpoint/2010/main" xmlns="" val="2058605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emf"/></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emf"/><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emf"/></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emf"/><Relationship Id="rId1"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image" Target="../media/image17.emf"/></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emf"/><Relationship Id="rId1" Type="http://schemas.openxmlformats.org/officeDocument/2006/relationships/slideLayout" Target="../slideLayouts/slideLayout7.xml"/><Relationship Id="rId5" Type="http://schemas.openxmlformats.org/officeDocument/2006/relationships/image" Target="../media/image22.png"/><Relationship Id="rId4" Type="http://schemas.openxmlformats.org/officeDocument/2006/relationships/image" Target="../media/image21.emf"/></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emf"/><Relationship Id="rId1" Type="http://schemas.openxmlformats.org/officeDocument/2006/relationships/slideLayout" Target="../slideLayouts/slideLayout7.xml"/><Relationship Id="rId5" Type="http://schemas.openxmlformats.org/officeDocument/2006/relationships/image" Target="../media/image26.png"/><Relationship Id="rId4" Type="http://schemas.openxmlformats.org/officeDocument/2006/relationships/image" Target="../media/image25.emf"/></Relationships>
</file>

<file path=ppt/slides/_rels/slide1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emf"/><Relationship Id="rId1" Type="http://schemas.openxmlformats.org/officeDocument/2006/relationships/slideLayout" Target="../slideLayouts/slideLayout7.xml"/><Relationship Id="rId5" Type="http://schemas.openxmlformats.org/officeDocument/2006/relationships/image" Target="../media/image30.png"/><Relationship Id="rId4" Type="http://schemas.openxmlformats.org/officeDocument/2006/relationships/image" Target="../media/image29.emf"/></Relationships>
</file>

<file path=ppt/slides/_rels/slide1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emf"/><Relationship Id="rId1" Type="http://schemas.openxmlformats.org/officeDocument/2006/relationships/slideLayout" Target="../slideLayouts/slideLayout7.xml"/><Relationship Id="rId5" Type="http://schemas.openxmlformats.org/officeDocument/2006/relationships/image" Target="../media/image34.png"/><Relationship Id="rId4" Type="http://schemas.openxmlformats.org/officeDocument/2006/relationships/image" Target="../media/image33.emf"/></Relationships>
</file>

<file path=ppt/slides/_rels/slide19.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7.xml"/><Relationship Id="rId5" Type="http://schemas.openxmlformats.org/officeDocument/2006/relationships/image" Target="../media/image38.png"/><Relationship Id="rId4" Type="http://schemas.openxmlformats.org/officeDocument/2006/relationships/image" Target="../media/image37.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emf"/><Relationship Id="rId1" Type="http://schemas.openxmlformats.org/officeDocument/2006/relationships/slideLayout" Target="../slideLayouts/slideLayout7.xml"/><Relationship Id="rId5" Type="http://schemas.openxmlformats.org/officeDocument/2006/relationships/image" Target="../media/image42.emf"/><Relationship Id="rId4" Type="http://schemas.openxmlformats.org/officeDocument/2006/relationships/image" Target="../media/image4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4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446727" y="2829304"/>
            <a:ext cx="9144000" cy="2335123"/>
          </a:xfrm>
          <a:solidFill>
            <a:srgbClr val="CCFF99"/>
          </a:solidFill>
        </p:spPr>
        <p:txBody>
          <a:bodyPr>
            <a:noAutofit/>
          </a:bodyPr>
          <a:lstStyle/>
          <a:p>
            <a:pPr algn="just"/>
            <a:r>
              <a:rPr lang="es-ES" sz="3200" b="1" dirty="0">
                <a:solidFill>
                  <a:srgbClr val="006600"/>
                </a:solidFill>
              </a:rPr>
              <a:t>GESTION INSTITUCIONAL Y SU IMPACTO  EN LA ESTRATEGIA DE ATENCION INTEGRADA DE ENFERMEDADES PREVALENTES DE LA INFANCIA (AIEPI) IRA EN EL CIRCUITO EL MAMEY DE LA CIUDAD DE  BABAHOYO.</a:t>
            </a:r>
            <a:endParaRPr lang="es-EC" sz="3200" dirty="0">
              <a:solidFill>
                <a:srgbClr val="006600"/>
              </a:solidFill>
            </a:endParaRPr>
          </a:p>
        </p:txBody>
      </p:sp>
      <p:pic>
        <p:nvPicPr>
          <p:cNvPr id="4" name="Imagen 3"/>
          <p:cNvPicPr/>
          <p:nvPr/>
        </p:nvPicPr>
        <p:blipFill>
          <a:blip r:embed="rId2">
            <a:lum bright="20000"/>
          </a:blip>
          <a:srcRect/>
          <a:stretch>
            <a:fillRect/>
          </a:stretch>
        </p:blipFill>
        <p:spPr bwMode="auto">
          <a:xfrm>
            <a:off x="2459865" y="445202"/>
            <a:ext cx="6735650" cy="1782843"/>
          </a:xfrm>
          <a:prstGeom prst="rect">
            <a:avLst/>
          </a:prstGeom>
          <a:noFill/>
          <a:ln w="9525">
            <a:noFill/>
            <a:miter lim="800000"/>
            <a:headEnd/>
            <a:tailEnd/>
          </a:ln>
        </p:spPr>
      </p:pic>
    </p:spTree>
    <p:extLst>
      <p:ext uri="{BB962C8B-B14F-4D97-AF65-F5344CB8AC3E}">
        <p14:creationId xmlns:p14="http://schemas.microsoft.com/office/powerpoint/2010/main" xmlns="" val="858957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84822"/>
            <a:ext cx="10515600" cy="716700"/>
          </a:xfrm>
          <a:solidFill>
            <a:srgbClr val="D1F5B1"/>
          </a:solidFill>
        </p:spPr>
        <p:txBody>
          <a:bodyPr/>
          <a:lstStyle/>
          <a:p>
            <a:pPr algn="ctr"/>
            <a:r>
              <a:rPr lang="es-ES_tradnl" b="1" dirty="0"/>
              <a:t>Hipótesis específicas</a:t>
            </a:r>
            <a:endParaRPr lang="es-EC" dirty="0"/>
          </a:p>
        </p:txBody>
      </p:sp>
      <p:sp>
        <p:nvSpPr>
          <p:cNvPr id="3" name="Marcador de contenido 2"/>
          <p:cNvSpPr>
            <a:spLocks noGrp="1"/>
          </p:cNvSpPr>
          <p:nvPr>
            <p:ph idx="1"/>
          </p:nvPr>
        </p:nvSpPr>
        <p:spPr>
          <a:xfrm>
            <a:off x="838200" y="1068946"/>
            <a:ext cx="10515600" cy="5776175"/>
          </a:xfrm>
          <a:solidFill>
            <a:srgbClr val="CCFF99"/>
          </a:solidFill>
        </p:spPr>
        <p:txBody>
          <a:bodyPr>
            <a:noAutofit/>
          </a:bodyPr>
          <a:lstStyle/>
          <a:p>
            <a:pPr lvl="0" algn="just"/>
            <a:r>
              <a:rPr lang="es-ES_tradnl" sz="3200" dirty="0"/>
              <a:t>Analizando el tipo de IRA, daremos el tratamiento adecuado,  evitaremos riesgos y complicaciones  </a:t>
            </a:r>
            <a:endParaRPr lang="es-EC" sz="3200" dirty="0"/>
          </a:p>
          <a:p>
            <a:pPr algn="just"/>
            <a:r>
              <a:rPr lang="es-EC" sz="3200" dirty="0"/>
              <a:t> </a:t>
            </a:r>
            <a:r>
              <a:rPr lang="es-ES_tradnl" sz="3200" dirty="0" smtClean="0"/>
              <a:t>Determinando </a:t>
            </a:r>
            <a:r>
              <a:rPr lang="es-ES_tradnl" sz="3200" dirty="0"/>
              <a:t>los problemas relacionados con el tratamiento tendremos un Stock de medicamentos apropiados y  evitaremos riesgos y complicaciones  </a:t>
            </a:r>
            <a:endParaRPr lang="es-EC" sz="3200" dirty="0"/>
          </a:p>
          <a:p>
            <a:pPr algn="just"/>
            <a:r>
              <a:rPr lang="es-EC" sz="3200" dirty="0"/>
              <a:t> </a:t>
            </a:r>
            <a:r>
              <a:rPr lang="es-ES_tradnl" sz="3200" dirty="0" smtClean="0"/>
              <a:t>El </a:t>
            </a:r>
            <a:r>
              <a:rPr lang="es-ES_tradnl" sz="3200" dirty="0"/>
              <a:t>conocimiento del manejo de los signos de alarma de IRA de </a:t>
            </a:r>
            <a:r>
              <a:rPr lang="es-ES_tradnl" sz="3200" dirty="0" smtClean="0"/>
              <a:t>las </a:t>
            </a:r>
            <a:r>
              <a:rPr lang="es-ES_tradnl" sz="3200" dirty="0"/>
              <a:t>madres les bajara los índices de morbilidad y mortalidad infantil.</a:t>
            </a:r>
            <a:endParaRPr lang="es-EC" sz="3200" dirty="0"/>
          </a:p>
          <a:p>
            <a:pPr algn="just"/>
            <a:r>
              <a:rPr lang="es-ES_tradnl" sz="3200" dirty="0"/>
              <a:t> </a:t>
            </a:r>
            <a:r>
              <a:rPr lang="es-ES_tradnl" sz="3200" dirty="0" smtClean="0"/>
              <a:t>El </a:t>
            </a:r>
            <a:r>
              <a:rPr lang="es-ES_tradnl" sz="3200" dirty="0"/>
              <a:t>personal de salud conoce y aplica la estrategia AIEPI</a:t>
            </a:r>
            <a:endParaRPr lang="es-EC" sz="3200" dirty="0"/>
          </a:p>
          <a:p>
            <a:pPr algn="just"/>
            <a:r>
              <a:rPr lang="es-EC" sz="3200" b="1" dirty="0"/>
              <a:t> </a:t>
            </a:r>
            <a:r>
              <a:rPr lang="es-EC" sz="3200" b="1" dirty="0" smtClean="0"/>
              <a:t>Con </a:t>
            </a:r>
            <a:r>
              <a:rPr lang="es-EC" sz="3200" b="1" dirty="0"/>
              <a:t>la planificación de actividades optimizaremos, tiempo, recursos materiales, insumos médicos, y lograremos satisfacción del los usuarios.</a:t>
            </a:r>
            <a:endParaRPr lang="es-EC" sz="3200" dirty="0"/>
          </a:p>
          <a:p>
            <a:pPr algn="just"/>
            <a:endParaRPr lang="es-EC" sz="3200" dirty="0"/>
          </a:p>
        </p:txBody>
      </p:sp>
    </p:spTree>
    <p:extLst>
      <p:ext uri="{BB962C8B-B14F-4D97-AF65-F5344CB8AC3E}">
        <p14:creationId xmlns:p14="http://schemas.microsoft.com/office/powerpoint/2010/main" xmlns="" val="2631359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Imagen 20"/>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08940" y="875227"/>
            <a:ext cx="3743325" cy="1733550"/>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Imagen 2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82615" y="550961"/>
            <a:ext cx="4438650" cy="29718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a:spLocks noChangeArrowheads="1"/>
          </p:cNvSpPr>
          <p:nvPr/>
        </p:nvSpPr>
        <p:spPr bwMode="auto">
          <a:xfrm>
            <a:off x="408940" y="550961"/>
            <a:ext cx="255001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Pregunta N° 1 </a:t>
            </a:r>
            <a:endParaRPr kumimoji="0" lang="es-EC" altLang="es-EC"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400" b="0" i="0" u="none" strike="noStrike" cap="none" normalizeH="0" baseline="0" dirty="0" smtClean="0">
              <a:ln>
                <a:noFill/>
              </a:ln>
              <a:solidFill>
                <a:schemeClr val="tx1"/>
              </a:solidFill>
              <a:effectLst/>
              <a:latin typeface="Arial" panose="020B0604020202020204" pitchFamily="34" charset="0"/>
            </a:endParaRPr>
          </a:p>
        </p:txBody>
      </p:sp>
      <p:sp>
        <p:nvSpPr>
          <p:cNvPr id="5" name="Rectangle 4"/>
          <p:cNvSpPr>
            <a:spLocks noChangeArrowheads="1"/>
          </p:cNvSpPr>
          <p:nvPr/>
        </p:nvSpPr>
        <p:spPr bwMode="auto">
          <a:xfrm>
            <a:off x="408940" y="2608777"/>
            <a:ext cx="210666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Fuente:</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Encuesta a madres</a:t>
            </a:r>
            <a:endParaRPr kumimoji="0" lang="es-EC" altLang="es-EC"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Autora</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Mónica Caballero</a:t>
            </a:r>
            <a:endParaRPr kumimoji="0" lang="es-EC" altLang="es-EC" sz="1800" b="0" i="0" u="none" strike="noStrike" cap="none" normalizeH="0" baseline="0" dirty="0" smtClean="0">
              <a:ln>
                <a:noFill/>
              </a:ln>
              <a:solidFill>
                <a:schemeClr val="tx1"/>
              </a:solidFill>
              <a:effectLst/>
              <a:latin typeface="Arial" panose="020B0604020202020204" pitchFamily="34" charset="0"/>
            </a:endParaRPr>
          </a:p>
        </p:txBody>
      </p:sp>
      <p:pic>
        <p:nvPicPr>
          <p:cNvPr id="11" name="Imagen 10"/>
          <p:cNvPicPr/>
          <p:nvPr/>
        </p:nvPicPr>
        <p:blipFill>
          <a:blip r:embed="rId4">
            <a:extLst>
              <a:ext uri="{28A0092B-C50C-407E-A947-70E740481C1C}">
                <a14:useLocalDpi xmlns:a14="http://schemas.microsoft.com/office/drawing/2010/main" xmlns="" val="0"/>
              </a:ext>
            </a:extLst>
          </a:blip>
          <a:srcRect/>
          <a:stretch>
            <a:fillRect/>
          </a:stretch>
        </p:blipFill>
        <p:spPr bwMode="auto">
          <a:xfrm>
            <a:off x="486212" y="4424161"/>
            <a:ext cx="3390900" cy="1409700"/>
          </a:xfrm>
          <a:prstGeom prst="rect">
            <a:avLst/>
          </a:prstGeom>
          <a:noFill/>
          <a:ln>
            <a:noFill/>
          </a:ln>
        </p:spPr>
      </p:pic>
      <p:pic>
        <p:nvPicPr>
          <p:cNvPr id="12" name="Imagen 11"/>
          <p:cNvPicPr/>
          <p:nvPr/>
        </p:nvPicPr>
        <p:blipFill>
          <a:blip r:embed="rId5">
            <a:extLst>
              <a:ext uri="{28A0092B-C50C-407E-A947-70E740481C1C}">
                <a14:useLocalDpi xmlns:a14="http://schemas.microsoft.com/office/drawing/2010/main" xmlns="" val="0"/>
              </a:ext>
            </a:extLst>
          </a:blip>
          <a:srcRect/>
          <a:stretch>
            <a:fillRect/>
          </a:stretch>
        </p:blipFill>
        <p:spPr bwMode="auto">
          <a:xfrm>
            <a:off x="5783250" y="3644381"/>
            <a:ext cx="4438015" cy="2969260"/>
          </a:xfrm>
          <a:prstGeom prst="rect">
            <a:avLst/>
          </a:prstGeom>
          <a:noFill/>
        </p:spPr>
      </p:pic>
      <p:sp>
        <p:nvSpPr>
          <p:cNvPr id="13" name="Rectangle 4"/>
          <p:cNvSpPr>
            <a:spLocks noChangeArrowheads="1"/>
          </p:cNvSpPr>
          <p:nvPr/>
        </p:nvSpPr>
        <p:spPr bwMode="auto">
          <a:xfrm>
            <a:off x="505009" y="5833861"/>
            <a:ext cx="210666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Fuente:</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Encuesta a madres</a:t>
            </a:r>
            <a:endParaRPr kumimoji="0" lang="es-EC" altLang="es-EC"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Autora</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Mónica Caballero</a:t>
            </a:r>
            <a:endParaRPr kumimoji="0" lang="es-EC" altLang="es-EC" sz="1800" b="0" i="0" u="none" strike="noStrike" cap="none" normalizeH="0" baseline="0" dirty="0" smtClean="0">
              <a:ln>
                <a:noFill/>
              </a:ln>
              <a:solidFill>
                <a:schemeClr val="tx1"/>
              </a:solidFill>
              <a:effectLst/>
              <a:latin typeface="Arial" panose="020B0604020202020204" pitchFamily="34" charset="0"/>
            </a:endParaRPr>
          </a:p>
        </p:txBody>
      </p:sp>
      <p:sp>
        <p:nvSpPr>
          <p:cNvPr id="14" name="Rectangle 3"/>
          <p:cNvSpPr>
            <a:spLocks noChangeArrowheads="1"/>
          </p:cNvSpPr>
          <p:nvPr/>
        </p:nvSpPr>
        <p:spPr bwMode="auto">
          <a:xfrm>
            <a:off x="408940" y="4080717"/>
            <a:ext cx="255001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Pregunta N° 2</a:t>
            </a:r>
            <a:endParaRPr kumimoji="0" lang="es-EC" altLang="es-EC"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3405796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a:blip r:embed="rId2">
            <a:extLst>
              <a:ext uri="{28A0092B-C50C-407E-A947-70E740481C1C}">
                <a14:useLocalDpi xmlns:a14="http://schemas.microsoft.com/office/drawing/2010/main" xmlns="" val="0"/>
              </a:ext>
            </a:extLst>
          </a:blip>
          <a:srcRect/>
          <a:stretch>
            <a:fillRect/>
          </a:stretch>
        </p:blipFill>
        <p:spPr bwMode="auto">
          <a:xfrm>
            <a:off x="720344" y="483226"/>
            <a:ext cx="3152775" cy="1409700"/>
          </a:xfrm>
          <a:prstGeom prst="rect">
            <a:avLst/>
          </a:prstGeom>
          <a:noFill/>
          <a:ln>
            <a:noFill/>
          </a:ln>
        </p:spPr>
      </p:pic>
      <p:pic>
        <p:nvPicPr>
          <p:cNvPr id="3" name="Imagen 2"/>
          <p:cNvPicPr/>
          <p:nvPr/>
        </p:nvPicPr>
        <p:blipFill>
          <a:blip r:embed="rId3">
            <a:extLst>
              <a:ext uri="{28A0092B-C50C-407E-A947-70E740481C1C}">
                <a14:useLocalDpi xmlns:a14="http://schemas.microsoft.com/office/drawing/2010/main" xmlns="" val="0"/>
              </a:ext>
            </a:extLst>
          </a:blip>
          <a:srcRect/>
          <a:stretch>
            <a:fillRect/>
          </a:stretch>
        </p:blipFill>
        <p:spPr bwMode="auto">
          <a:xfrm>
            <a:off x="6374420" y="266628"/>
            <a:ext cx="4285615" cy="2969260"/>
          </a:xfrm>
          <a:prstGeom prst="rect">
            <a:avLst/>
          </a:prstGeom>
          <a:noFill/>
        </p:spPr>
      </p:pic>
      <p:pic>
        <p:nvPicPr>
          <p:cNvPr id="4" name="Imagen 3"/>
          <p:cNvPicPr/>
          <p:nvPr/>
        </p:nvPicPr>
        <p:blipFill>
          <a:blip r:embed="rId4">
            <a:extLst>
              <a:ext uri="{28A0092B-C50C-407E-A947-70E740481C1C}">
                <a14:useLocalDpi xmlns:a14="http://schemas.microsoft.com/office/drawing/2010/main" xmlns="" val="0"/>
              </a:ext>
            </a:extLst>
          </a:blip>
          <a:srcRect/>
          <a:stretch>
            <a:fillRect/>
          </a:stretch>
        </p:blipFill>
        <p:spPr bwMode="auto">
          <a:xfrm>
            <a:off x="639381" y="3824355"/>
            <a:ext cx="3314700" cy="1733550"/>
          </a:xfrm>
          <a:prstGeom prst="rect">
            <a:avLst/>
          </a:prstGeom>
          <a:noFill/>
          <a:ln>
            <a:noFill/>
          </a:ln>
        </p:spPr>
      </p:pic>
      <p:pic>
        <p:nvPicPr>
          <p:cNvPr id="5" name="Imagen 4"/>
          <p:cNvPicPr/>
          <p:nvPr/>
        </p:nvPicPr>
        <p:blipFill>
          <a:blip r:embed="rId5">
            <a:extLst>
              <a:ext uri="{28A0092B-C50C-407E-A947-70E740481C1C}">
                <a14:useLocalDpi xmlns:a14="http://schemas.microsoft.com/office/drawing/2010/main" xmlns="" val="0"/>
              </a:ext>
            </a:extLst>
          </a:blip>
          <a:srcRect/>
          <a:stretch>
            <a:fillRect/>
          </a:stretch>
        </p:blipFill>
        <p:spPr bwMode="auto">
          <a:xfrm>
            <a:off x="6410615" y="3644051"/>
            <a:ext cx="4249420" cy="2969260"/>
          </a:xfrm>
          <a:prstGeom prst="rect">
            <a:avLst/>
          </a:prstGeom>
          <a:noFill/>
        </p:spPr>
      </p:pic>
      <p:sp>
        <p:nvSpPr>
          <p:cNvPr id="6" name="Rectangle 4"/>
          <p:cNvSpPr>
            <a:spLocks noChangeArrowheads="1"/>
          </p:cNvSpPr>
          <p:nvPr/>
        </p:nvSpPr>
        <p:spPr bwMode="auto">
          <a:xfrm>
            <a:off x="599871" y="2016349"/>
            <a:ext cx="210666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Fuente:</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Encuesta a madres</a:t>
            </a:r>
            <a:endParaRPr kumimoji="0" lang="es-EC" altLang="es-EC"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Autora</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Mónica Caballero</a:t>
            </a:r>
            <a:endParaRPr kumimoji="0" lang="es-EC" altLang="es-EC"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4"/>
          <p:cNvSpPr>
            <a:spLocks noChangeArrowheads="1"/>
          </p:cNvSpPr>
          <p:nvPr/>
        </p:nvSpPr>
        <p:spPr bwMode="auto">
          <a:xfrm>
            <a:off x="599871" y="5557905"/>
            <a:ext cx="210666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Fuente:</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Encuesta a madres</a:t>
            </a:r>
            <a:endParaRPr kumimoji="0" lang="es-EC" altLang="es-EC"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Autora</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Mónica Caballero</a:t>
            </a:r>
            <a:endParaRPr kumimoji="0" lang="es-EC" altLang="es-EC"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3"/>
          <p:cNvSpPr>
            <a:spLocks noChangeArrowheads="1"/>
          </p:cNvSpPr>
          <p:nvPr/>
        </p:nvSpPr>
        <p:spPr bwMode="auto">
          <a:xfrm>
            <a:off x="476517" y="221616"/>
            <a:ext cx="255001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Pregunta N° 3 </a:t>
            </a:r>
            <a:endParaRPr kumimoji="0" lang="es-EC" altLang="es-EC"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400" b="0" i="0" u="none" strike="noStrike" cap="none" normalizeH="0" baseline="0" dirty="0" smtClean="0">
              <a:ln>
                <a:noFill/>
              </a:ln>
              <a:solidFill>
                <a:schemeClr val="tx1"/>
              </a:solidFill>
              <a:effectLst/>
              <a:latin typeface="Arial" panose="020B0604020202020204" pitchFamily="34" charset="0"/>
            </a:endParaRPr>
          </a:p>
        </p:txBody>
      </p:sp>
      <p:sp>
        <p:nvSpPr>
          <p:cNvPr id="9" name="Rectangle 3"/>
          <p:cNvSpPr>
            <a:spLocks noChangeArrowheads="1"/>
          </p:cNvSpPr>
          <p:nvPr/>
        </p:nvSpPr>
        <p:spPr bwMode="auto">
          <a:xfrm>
            <a:off x="599870" y="3380943"/>
            <a:ext cx="255001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Pregunta N° 4</a:t>
            </a:r>
            <a:endParaRPr kumimoji="0" lang="es-EC" altLang="es-EC"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10855430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a:blip r:embed="rId2">
            <a:extLst>
              <a:ext uri="{28A0092B-C50C-407E-A947-70E740481C1C}">
                <a14:useLocalDpi xmlns:a14="http://schemas.microsoft.com/office/drawing/2010/main" xmlns="" val="0"/>
              </a:ext>
            </a:extLst>
          </a:blip>
          <a:srcRect/>
          <a:stretch>
            <a:fillRect/>
          </a:stretch>
        </p:blipFill>
        <p:spPr bwMode="auto">
          <a:xfrm>
            <a:off x="528571" y="488727"/>
            <a:ext cx="3124200" cy="1733550"/>
          </a:xfrm>
          <a:prstGeom prst="rect">
            <a:avLst/>
          </a:prstGeom>
          <a:noFill/>
          <a:ln>
            <a:noFill/>
          </a:ln>
        </p:spPr>
      </p:pic>
      <p:pic>
        <p:nvPicPr>
          <p:cNvPr id="3" name="Imagen 2"/>
          <p:cNvPicPr/>
          <p:nvPr/>
        </p:nvPicPr>
        <p:blipFill>
          <a:blip r:embed="rId3">
            <a:extLst>
              <a:ext uri="{28A0092B-C50C-407E-A947-70E740481C1C}">
                <a14:useLocalDpi xmlns:a14="http://schemas.microsoft.com/office/drawing/2010/main" xmlns="" val="0"/>
              </a:ext>
            </a:extLst>
          </a:blip>
          <a:srcRect/>
          <a:stretch>
            <a:fillRect/>
          </a:stretch>
        </p:blipFill>
        <p:spPr bwMode="auto">
          <a:xfrm>
            <a:off x="6362614" y="347390"/>
            <a:ext cx="4438015" cy="2969260"/>
          </a:xfrm>
          <a:prstGeom prst="rect">
            <a:avLst/>
          </a:prstGeom>
          <a:noFill/>
        </p:spPr>
      </p:pic>
      <p:pic>
        <p:nvPicPr>
          <p:cNvPr id="4" name="Imagen 3"/>
          <p:cNvPicPr/>
          <p:nvPr/>
        </p:nvPicPr>
        <p:blipFill>
          <a:blip r:embed="rId4">
            <a:extLst>
              <a:ext uri="{28A0092B-C50C-407E-A947-70E740481C1C}">
                <a14:useLocalDpi xmlns:a14="http://schemas.microsoft.com/office/drawing/2010/main" xmlns="" val="0"/>
              </a:ext>
            </a:extLst>
          </a:blip>
          <a:srcRect/>
          <a:stretch>
            <a:fillRect/>
          </a:stretch>
        </p:blipFill>
        <p:spPr bwMode="auto">
          <a:xfrm>
            <a:off x="399983" y="4334010"/>
            <a:ext cx="3381375" cy="1409700"/>
          </a:xfrm>
          <a:prstGeom prst="rect">
            <a:avLst/>
          </a:prstGeom>
          <a:noFill/>
          <a:ln>
            <a:noFill/>
          </a:ln>
        </p:spPr>
      </p:pic>
      <p:pic>
        <p:nvPicPr>
          <p:cNvPr id="5" name="Imagen 4"/>
          <p:cNvPicPr/>
          <p:nvPr/>
        </p:nvPicPr>
        <p:blipFill>
          <a:blip r:embed="rId5">
            <a:extLst>
              <a:ext uri="{28A0092B-C50C-407E-A947-70E740481C1C}">
                <a14:useLocalDpi xmlns:a14="http://schemas.microsoft.com/office/drawing/2010/main" xmlns="" val="0"/>
              </a:ext>
            </a:extLst>
          </a:blip>
          <a:srcRect/>
          <a:stretch>
            <a:fillRect/>
          </a:stretch>
        </p:blipFill>
        <p:spPr bwMode="auto">
          <a:xfrm>
            <a:off x="6362614" y="3554230"/>
            <a:ext cx="4438015" cy="2969260"/>
          </a:xfrm>
          <a:prstGeom prst="rect">
            <a:avLst/>
          </a:prstGeom>
          <a:noFill/>
        </p:spPr>
      </p:pic>
      <p:sp>
        <p:nvSpPr>
          <p:cNvPr id="6" name="Rectangle 4"/>
          <p:cNvSpPr>
            <a:spLocks noChangeArrowheads="1"/>
          </p:cNvSpPr>
          <p:nvPr/>
        </p:nvSpPr>
        <p:spPr bwMode="auto">
          <a:xfrm>
            <a:off x="528571" y="2351200"/>
            <a:ext cx="210666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Fuente:</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Encuesta a madres</a:t>
            </a:r>
            <a:endParaRPr kumimoji="0" lang="es-EC" altLang="es-EC"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Autora</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Mónica Caballero</a:t>
            </a:r>
            <a:endParaRPr kumimoji="0" lang="es-EC" altLang="es-EC"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4"/>
          <p:cNvSpPr>
            <a:spLocks noChangeArrowheads="1"/>
          </p:cNvSpPr>
          <p:nvPr/>
        </p:nvSpPr>
        <p:spPr bwMode="auto">
          <a:xfrm>
            <a:off x="399983" y="5751607"/>
            <a:ext cx="210666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Fuente:</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Encuesta a madres</a:t>
            </a:r>
            <a:endParaRPr kumimoji="0" lang="es-EC" altLang="es-EC"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Autora</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Mónica Caballero</a:t>
            </a:r>
            <a:endParaRPr kumimoji="0" lang="es-EC" altLang="es-EC"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3"/>
          <p:cNvSpPr>
            <a:spLocks noChangeArrowheads="1"/>
          </p:cNvSpPr>
          <p:nvPr/>
        </p:nvSpPr>
        <p:spPr bwMode="auto">
          <a:xfrm>
            <a:off x="399983" y="213832"/>
            <a:ext cx="255001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Pregunta N° 5</a:t>
            </a:r>
            <a:endParaRPr kumimoji="0" lang="es-EC" altLang="es-EC"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400" b="0" i="0" u="none" strike="noStrike" cap="none" normalizeH="0" baseline="0" dirty="0" smtClean="0">
              <a:ln>
                <a:noFill/>
              </a:ln>
              <a:solidFill>
                <a:schemeClr val="tx1"/>
              </a:solidFill>
              <a:effectLst/>
              <a:latin typeface="Arial" panose="020B0604020202020204" pitchFamily="34" charset="0"/>
            </a:endParaRPr>
          </a:p>
        </p:txBody>
      </p:sp>
      <p:sp>
        <p:nvSpPr>
          <p:cNvPr id="9" name="Rectangle 3"/>
          <p:cNvSpPr>
            <a:spLocks noChangeArrowheads="1"/>
          </p:cNvSpPr>
          <p:nvPr/>
        </p:nvSpPr>
        <p:spPr bwMode="auto">
          <a:xfrm>
            <a:off x="399983" y="3958091"/>
            <a:ext cx="255001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Pregunta N° 6</a:t>
            </a:r>
            <a:endParaRPr kumimoji="0" lang="es-EC" altLang="es-EC"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1040451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a:blip r:embed="rId2">
            <a:extLst>
              <a:ext uri="{28A0092B-C50C-407E-A947-70E740481C1C}">
                <a14:useLocalDpi xmlns:a14="http://schemas.microsoft.com/office/drawing/2010/main" xmlns="" val="0"/>
              </a:ext>
            </a:extLst>
          </a:blip>
          <a:srcRect/>
          <a:stretch>
            <a:fillRect/>
          </a:stretch>
        </p:blipFill>
        <p:spPr bwMode="auto">
          <a:xfrm>
            <a:off x="508111" y="720546"/>
            <a:ext cx="3190875" cy="1733550"/>
          </a:xfrm>
          <a:prstGeom prst="rect">
            <a:avLst/>
          </a:prstGeom>
          <a:noFill/>
          <a:ln>
            <a:noFill/>
          </a:ln>
        </p:spPr>
      </p:pic>
      <p:pic>
        <p:nvPicPr>
          <p:cNvPr id="3" name="Imagen 2"/>
          <p:cNvPicPr/>
          <p:nvPr/>
        </p:nvPicPr>
        <p:blipFill>
          <a:blip r:embed="rId3">
            <a:extLst>
              <a:ext uri="{28A0092B-C50C-407E-A947-70E740481C1C}">
                <a14:useLocalDpi xmlns:a14="http://schemas.microsoft.com/office/drawing/2010/main" xmlns="" val="0"/>
              </a:ext>
            </a:extLst>
          </a:blip>
          <a:srcRect/>
          <a:stretch>
            <a:fillRect/>
          </a:stretch>
        </p:blipFill>
        <p:spPr bwMode="auto">
          <a:xfrm>
            <a:off x="6491403" y="231481"/>
            <a:ext cx="4438015" cy="2969260"/>
          </a:xfrm>
          <a:prstGeom prst="rect">
            <a:avLst/>
          </a:prstGeom>
          <a:noFill/>
        </p:spPr>
      </p:pic>
      <p:pic>
        <p:nvPicPr>
          <p:cNvPr id="4" name="Imagen 3"/>
          <p:cNvPicPr/>
          <p:nvPr/>
        </p:nvPicPr>
        <p:blipFill>
          <a:blip r:embed="rId4">
            <a:extLst>
              <a:ext uri="{28A0092B-C50C-407E-A947-70E740481C1C}">
                <a14:useLocalDpi xmlns:a14="http://schemas.microsoft.com/office/drawing/2010/main" xmlns="" val="0"/>
              </a:ext>
            </a:extLst>
          </a:blip>
          <a:srcRect/>
          <a:stretch>
            <a:fillRect/>
          </a:stretch>
        </p:blipFill>
        <p:spPr bwMode="auto">
          <a:xfrm>
            <a:off x="508111" y="4308251"/>
            <a:ext cx="3257550" cy="1409700"/>
          </a:xfrm>
          <a:prstGeom prst="rect">
            <a:avLst/>
          </a:prstGeom>
          <a:noFill/>
          <a:ln>
            <a:noFill/>
          </a:ln>
        </p:spPr>
      </p:pic>
      <p:pic>
        <p:nvPicPr>
          <p:cNvPr id="5" name="Imagen 4"/>
          <p:cNvPicPr/>
          <p:nvPr/>
        </p:nvPicPr>
        <p:blipFill>
          <a:blip r:embed="rId5">
            <a:extLst>
              <a:ext uri="{28A0092B-C50C-407E-A947-70E740481C1C}">
                <a14:useLocalDpi xmlns:a14="http://schemas.microsoft.com/office/drawing/2010/main" xmlns="" val="0"/>
              </a:ext>
            </a:extLst>
          </a:blip>
          <a:srcRect/>
          <a:stretch>
            <a:fillRect/>
          </a:stretch>
        </p:blipFill>
        <p:spPr bwMode="auto">
          <a:xfrm>
            <a:off x="6491403" y="3528471"/>
            <a:ext cx="4285615" cy="2969260"/>
          </a:xfrm>
          <a:prstGeom prst="rect">
            <a:avLst/>
          </a:prstGeom>
          <a:noFill/>
        </p:spPr>
      </p:pic>
      <p:sp>
        <p:nvSpPr>
          <p:cNvPr id="6" name="Rectangle 4"/>
          <p:cNvSpPr>
            <a:spLocks noChangeArrowheads="1"/>
          </p:cNvSpPr>
          <p:nvPr/>
        </p:nvSpPr>
        <p:spPr bwMode="auto">
          <a:xfrm>
            <a:off x="344546" y="2454096"/>
            <a:ext cx="210666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Fuente:</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Encuesta a madres</a:t>
            </a:r>
            <a:endParaRPr kumimoji="0" lang="es-EC" altLang="es-EC"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Autora</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Mónica Caballero</a:t>
            </a:r>
            <a:endParaRPr kumimoji="0" lang="es-EC" altLang="es-EC"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4"/>
          <p:cNvSpPr>
            <a:spLocks noChangeArrowheads="1"/>
          </p:cNvSpPr>
          <p:nvPr/>
        </p:nvSpPr>
        <p:spPr bwMode="auto">
          <a:xfrm>
            <a:off x="508111" y="5717951"/>
            <a:ext cx="210666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Fuente:</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Encuesta a madres</a:t>
            </a:r>
            <a:endParaRPr kumimoji="0" lang="es-EC" altLang="es-EC"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Autora</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Mónica Caballero</a:t>
            </a:r>
            <a:endParaRPr kumimoji="0" lang="es-EC" altLang="es-EC"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3"/>
          <p:cNvSpPr>
            <a:spLocks noChangeArrowheads="1"/>
          </p:cNvSpPr>
          <p:nvPr/>
        </p:nvSpPr>
        <p:spPr bwMode="auto">
          <a:xfrm>
            <a:off x="508111" y="458936"/>
            <a:ext cx="255001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Pregunta N° 7</a:t>
            </a:r>
            <a:endParaRPr kumimoji="0" lang="es-EC" altLang="es-EC"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400" b="0" i="0" u="none" strike="noStrike" cap="none" normalizeH="0" baseline="0" dirty="0" smtClean="0">
              <a:ln>
                <a:noFill/>
              </a:ln>
              <a:solidFill>
                <a:schemeClr val="tx1"/>
              </a:solidFill>
              <a:effectLst/>
              <a:latin typeface="Arial" panose="020B0604020202020204" pitchFamily="34" charset="0"/>
            </a:endParaRPr>
          </a:p>
        </p:txBody>
      </p:sp>
      <p:sp>
        <p:nvSpPr>
          <p:cNvPr id="9" name="Rectangle 3"/>
          <p:cNvSpPr>
            <a:spLocks noChangeArrowheads="1"/>
          </p:cNvSpPr>
          <p:nvPr/>
        </p:nvSpPr>
        <p:spPr bwMode="auto">
          <a:xfrm>
            <a:off x="508111" y="3922202"/>
            <a:ext cx="255001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Pregunta N° 8</a:t>
            </a:r>
            <a:endParaRPr kumimoji="0" lang="es-EC" altLang="es-EC"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2754589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a:blip r:embed="rId2">
            <a:extLst>
              <a:ext uri="{28A0092B-C50C-407E-A947-70E740481C1C}">
                <a14:useLocalDpi xmlns:a14="http://schemas.microsoft.com/office/drawing/2010/main" xmlns="" val="0"/>
              </a:ext>
            </a:extLst>
          </a:blip>
          <a:srcRect/>
          <a:stretch>
            <a:fillRect/>
          </a:stretch>
        </p:blipFill>
        <p:spPr bwMode="auto">
          <a:xfrm>
            <a:off x="635156" y="784940"/>
            <a:ext cx="3400425" cy="1733550"/>
          </a:xfrm>
          <a:prstGeom prst="rect">
            <a:avLst/>
          </a:prstGeom>
          <a:noFill/>
          <a:ln>
            <a:noFill/>
          </a:ln>
        </p:spPr>
      </p:pic>
      <p:pic>
        <p:nvPicPr>
          <p:cNvPr id="3" name="Imagen 2"/>
          <p:cNvPicPr/>
          <p:nvPr/>
        </p:nvPicPr>
        <p:blipFill>
          <a:blip r:embed="rId3">
            <a:extLst>
              <a:ext uri="{28A0092B-C50C-407E-A947-70E740481C1C}">
                <a14:useLocalDpi xmlns:a14="http://schemas.microsoft.com/office/drawing/2010/main" xmlns="" val="0"/>
              </a:ext>
            </a:extLst>
          </a:blip>
          <a:srcRect/>
          <a:stretch>
            <a:fillRect/>
          </a:stretch>
        </p:blipFill>
        <p:spPr bwMode="auto">
          <a:xfrm>
            <a:off x="7010704" y="257238"/>
            <a:ext cx="4249420" cy="2969260"/>
          </a:xfrm>
          <a:prstGeom prst="rect">
            <a:avLst/>
          </a:prstGeom>
          <a:noFill/>
        </p:spPr>
      </p:pic>
      <p:pic>
        <p:nvPicPr>
          <p:cNvPr id="4" name="Imagen 3"/>
          <p:cNvPicPr/>
          <p:nvPr/>
        </p:nvPicPr>
        <p:blipFill>
          <a:blip r:embed="rId4">
            <a:extLst>
              <a:ext uri="{28A0092B-C50C-407E-A947-70E740481C1C}">
                <a14:useLocalDpi xmlns:a14="http://schemas.microsoft.com/office/drawing/2010/main" xmlns="" val="0"/>
              </a:ext>
            </a:extLst>
          </a:blip>
          <a:srcRect/>
          <a:stretch>
            <a:fillRect/>
          </a:stretch>
        </p:blipFill>
        <p:spPr bwMode="auto">
          <a:xfrm>
            <a:off x="687543" y="3831733"/>
            <a:ext cx="3295650" cy="1409700"/>
          </a:xfrm>
          <a:prstGeom prst="rect">
            <a:avLst/>
          </a:prstGeom>
          <a:noFill/>
          <a:ln>
            <a:noFill/>
          </a:ln>
        </p:spPr>
      </p:pic>
      <p:pic>
        <p:nvPicPr>
          <p:cNvPr id="5" name="Imagen 4"/>
          <p:cNvPicPr/>
          <p:nvPr/>
        </p:nvPicPr>
        <p:blipFill>
          <a:blip r:embed="rId5">
            <a:extLst>
              <a:ext uri="{28A0092B-C50C-407E-A947-70E740481C1C}">
                <a14:useLocalDpi xmlns:a14="http://schemas.microsoft.com/office/drawing/2010/main" xmlns="" val="0"/>
              </a:ext>
            </a:extLst>
          </a:blip>
          <a:srcRect/>
          <a:stretch>
            <a:fillRect/>
          </a:stretch>
        </p:blipFill>
        <p:spPr bwMode="auto">
          <a:xfrm>
            <a:off x="7118323" y="3756803"/>
            <a:ext cx="4438015" cy="2969260"/>
          </a:xfrm>
          <a:prstGeom prst="rect">
            <a:avLst/>
          </a:prstGeom>
          <a:noFill/>
        </p:spPr>
      </p:pic>
      <p:sp>
        <p:nvSpPr>
          <p:cNvPr id="6" name="Rectangle 4"/>
          <p:cNvSpPr>
            <a:spLocks noChangeArrowheads="1"/>
          </p:cNvSpPr>
          <p:nvPr/>
        </p:nvSpPr>
        <p:spPr bwMode="auto">
          <a:xfrm>
            <a:off x="537728" y="2518490"/>
            <a:ext cx="210666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Fuente:</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Encuesta a madres</a:t>
            </a:r>
            <a:endParaRPr kumimoji="0" lang="es-EC" altLang="es-EC"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Autora</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Mónica Caballero</a:t>
            </a:r>
            <a:endParaRPr kumimoji="0" lang="es-EC" altLang="es-EC"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4"/>
          <p:cNvSpPr>
            <a:spLocks noChangeArrowheads="1"/>
          </p:cNvSpPr>
          <p:nvPr/>
        </p:nvSpPr>
        <p:spPr bwMode="auto">
          <a:xfrm>
            <a:off x="635156" y="5241433"/>
            <a:ext cx="210666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Fuente:</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Encuesta a madres</a:t>
            </a:r>
            <a:endParaRPr kumimoji="0" lang="es-EC" altLang="es-EC"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Autora</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Mónica Caballero</a:t>
            </a:r>
            <a:endParaRPr kumimoji="0" lang="es-EC" altLang="es-EC"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3"/>
          <p:cNvSpPr>
            <a:spLocks noChangeArrowheads="1"/>
          </p:cNvSpPr>
          <p:nvPr/>
        </p:nvSpPr>
        <p:spPr bwMode="auto">
          <a:xfrm>
            <a:off x="537728" y="429280"/>
            <a:ext cx="255001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Pregunta N° 9</a:t>
            </a:r>
            <a:endParaRPr kumimoji="0" lang="es-EC" altLang="es-EC"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400" b="0" i="0" u="none" strike="noStrike" cap="none" normalizeH="0" baseline="0" dirty="0" smtClean="0">
              <a:ln>
                <a:noFill/>
              </a:ln>
              <a:solidFill>
                <a:schemeClr val="tx1"/>
              </a:solidFill>
              <a:effectLst/>
              <a:latin typeface="Arial" panose="020B0604020202020204" pitchFamily="34" charset="0"/>
            </a:endParaRPr>
          </a:p>
        </p:txBody>
      </p:sp>
      <p:sp>
        <p:nvSpPr>
          <p:cNvPr id="9" name="Rectangle 3"/>
          <p:cNvSpPr>
            <a:spLocks noChangeArrowheads="1"/>
          </p:cNvSpPr>
          <p:nvPr/>
        </p:nvSpPr>
        <p:spPr bwMode="auto">
          <a:xfrm>
            <a:off x="590600" y="3404970"/>
            <a:ext cx="255001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Pregunta N° 10</a:t>
            </a:r>
            <a:endParaRPr kumimoji="0" lang="es-EC" altLang="es-EC"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11065732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a:blip r:embed="rId2">
            <a:extLst>
              <a:ext uri="{28A0092B-C50C-407E-A947-70E740481C1C}">
                <a14:useLocalDpi xmlns:a14="http://schemas.microsoft.com/office/drawing/2010/main" xmlns="" val="0"/>
              </a:ext>
            </a:extLst>
          </a:blip>
          <a:srcRect/>
          <a:stretch>
            <a:fillRect/>
          </a:stretch>
        </p:blipFill>
        <p:spPr bwMode="auto">
          <a:xfrm>
            <a:off x="941297" y="652261"/>
            <a:ext cx="3895725" cy="1638300"/>
          </a:xfrm>
          <a:prstGeom prst="rect">
            <a:avLst/>
          </a:prstGeom>
          <a:noFill/>
          <a:ln>
            <a:noFill/>
          </a:ln>
        </p:spPr>
      </p:pic>
      <p:pic>
        <p:nvPicPr>
          <p:cNvPr id="3" name="Imagen 2"/>
          <p:cNvPicPr/>
          <p:nvPr/>
        </p:nvPicPr>
        <p:blipFill>
          <a:blip r:embed="rId3">
            <a:extLst>
              <a:ext uri="{28A0092B-C50C-407E-A947-70E740481C1C}">
                <a14:useLocalDpi xmlns:a14="http://schemas.microsoft.com/office/drawing/2010/main" xmlns="" val="0"/>
              </a:ext>
            </a:extLst>
          </a:blip>
          <a:srcRect/>
          <a:stretch>
            <a:fillRect/>
          </a:stretch>
        </p:blipFill>
        <p:spPr bwMode="auto">
          <a:xfrm>
            <a:off x="6362445" y="161052"/>
            <a:ext cx="5236845" cy="2981325"/>
          </a:xfrm>
          <a:prstGeom prst="rect">
            <a:avLst/>
          </a:prstGeom>
          <a:noFill/>
        </p:spPr>
      </p:pic>
      <p:pic>
        <p:nvPicPr>
          <p:cNvPr id="4" name="Imagen 3"/>
          <p:cNvPicPr/>
          <p:nvPr/>
        </p:nvPicPr>
        <p:blipFill>
          <a:blip r:embed="rId4">
            <a:extLst>
              <a:ext uri="{28A0092B-C50C-407E-A947-70E740481C1C}">
                <a14:useLocalDpi xmlns:a14="http://schemas.microsoft.com/office/drawing/2010/main" xmlns="" val="0"/>
              </a:ext>
            </a:extLst>
          </a:blip>
          <a:srcRect/>
          <a:stretch>
            <a:fillRect/>
          </a:stretch>
        </p:blipFill>
        <p:spPr bwMode="auto">
          <a:xfrm>
            <a:off x="820894" y="3756070"/>
            <a:ext cx="3028950" cy="1638300"/>
          </a:xfrm>
          <a:prstGeom prst="rect">
            <a:avLst/>
          </a:prstGeom>
          <a:noFill/>
          <a:ln>
            <a:noFill/>
          </a:ln>
        </p:spPr>
      </p:pic>
      <p:pic>
        <p:nvPicPr>
          <p:cNvPr id="5" name="Imagen 4"/>
          <p:cNvPicPr/>
          <p:nvPr/>
        </p:nvPicPr>
        <p:blipFill>
          <a:blip r:embed="rId5">
            <a:extLst>
              <a:ext uri="{28A0092B-C50C-407E-A947-70E740481C1C}">
                <a14:useLocalDpi xmlns:a14="http://schemas.microsoft.com/office/drawing/2010/main" xmlns="" val="0"/>
              </a:ext>
            </a:extLst>
          </a:blip>
          <a:srcRect/>
          <a:stretch>
            <a:fillRect/>
          </a:stretch>
        </p:blipFill>
        <p:spPr bwMode="auto">
          <a:xfrm>
            <a:off x="6864891" y="3461219"/>
            <a:ext cx="4438015" cy="2974975"/>
          </a:xfrm>
          <a:prstGeom prst="rect">
            <a:avLst/>
          </a:prstGeom>
          <a:noFill/>
        </p:spPr>
      </p:pic>
      <p:sp>
        <p:nvSpPr>
          <p:cNvPr id="6" name="Rectangle 4"/>
          <p:cNvSpPr>
            <a:spLocks noChangeArrowheads="1"/>
          </p:cNvSpPr>
          <p:nvPr/>
        </p:nvSpPr>
        <p:spPr bwMode="auto">
          <a:xfrm>
            <a:off x="820894" y="2290561"/>
            <a:ext cx="210666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Fuente:</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Encuesta a madres</a:t>
            </a:r>
            <a:endParaRPr kumimoji="0" lang="es-EC" altLang="es-EC"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Autora</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Mónica Caballero</a:t>
            </a:r>
            <a:endParaRPr kumimoji="0" lang="es-EC" altLang="es-EC"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4"/>
          <p:cNvSpPr>
            <a:spLocks noChangeArrowheads="1"/>
          </p:cNvSpPr>
          <p:nvPr/>
        </p:nvSpPr>
        <p:spPr bwMode="auto">
          <a:xfrm>
            <a:off x="782492" y="5394370"/>
            <a:ext cx="210666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Fuente:</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Encuesta a madres</a:t>
            </a:r>
            <a:endParaRPr kumimoji="0" lang="es-EC" altLang="es-EC"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Autora</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Mónica Caballero</a:t>
            </a:r>
            <a:endParaRPr kumimoji="0" lang="es-EC" altLang="es-EC"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3"/>
          <p:cNvSpPr>
            <a:spLocks noChangeArrowheads="1"/>
          </p:cNvSpPr>
          <p:nvPr/>
        </p:nvSpPr>
        <p:spPr bwMode="auto">
          <a:xfrm>
            <a:off x="820894" y="287613"/>
            <a:ext cx="255001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Pregunta N° 1 </a:t>
            </a:r>
            <a:endParaRPr kumimoji="0" lang="es-EC" altLang="es-EC"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400" b="0" i="0" u="none" strike="noStrike" cap="none" normalizeH="0" baseline="0" dirty="0" smtClean="0">
              <a:ln>
                <a:noFill/>
              </a:ln>
              <a:solidFill>
                <a:schemeClr val="tx1"/>
              </a:solidFill>
              <a:effectLst/>
              <a:latin typeface="Arial" panose="020B0604020202020204" pitchFamily="34" charset="0"/>
            </a:endParaRPr>
          </a:p>
        </p:txBody>
      </p:sp>
      <p:sp>
        <p:nvSpPr>
          <p:cNvPr id="9" name="Rectangle 3"/>
          <p:cNvSpPr>
            <a:spLocks noChangeArrowheads="1"/>
          </p:cNvSpPr>
          <p:nvPr/>
        </p:nvSpPr>
        <p:spPr bwMode="auto">
          <a:xfrm>
            <a:off x="782492" y="3327832"/>
            <a:ext cx="255001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Pregunta N° 2 </a:t>
            </a:r>
            <a:endParaRPr kumimoji="0" lang="es-EC" altLang="es-EC"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3762551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a:blip r:embed="rId2">
            <a:extLst>
              <a:ext uri="{28A0092B-C50C-407E-A947-70E740481C1C}">
                <a14:useLocalDpi xmlns:a14="http://schemas.microsoft.com/office/drawing/2010/main" xmlns="" val="0"/>
              </a:ext>
            </a:extLst>
          </a:blip>
          <a:srcRect/>
          <a:stretch>
            <a:fillRect/>
          </a:stretch>
        </p:blipFill>
        <p:spPr bwMode="auto">
          <a:xfrm>
            <a:off x="513411" y="624625"/>
            <a:ext cx="3257550" cy="1638300"/>
          </a:xfrm>
          <a:prstGeom prst="rect">
            <a:avLst/>
          </a:prstGeom>
          <a:noFill/>
          <a:ln>
            <a:noFill/>
          </a:ln>
        </p:spPr>
      </p:pic>
      <p:pic>
        <p:nvPicPr>
          <p:cNvPr id="3" name="Imagen 2"/>
          <p:cNvPicPr/>
          <p:nvPr/>
        </p:nvPicPr>
        <p:blipFill>
          <a:blip r:embed="rId3">
            <a:extLst>
              <a:ext uri="{28A0092B-C50C-407E-A947-70E740481C1C}">
                <a14:useLocalDpi xmlns:a14="http://schemas.microsoft.com/office/drawing/2010/main" xmlns="" val="0"/>
              </a:ext>
            </a:extLst>
          </a:blip>
          <a:srcRect/>
          <a:stretch>
            <a:fillRect/>
          </a:stretch>
        </p:blipFill>
        <p:spPr bwMode="auto">
          <a:xfrm>
            <a:off x="6942163" y="228622"/>
            <a:ext cx="4438015" cy="2974975"/>
          </a:xfrm>
          <a:prstGeom prst="rect">
            <a:avLst/>
          </a:prstGeom>
          <a:noFill/>
        </p:spPr>
      </p:pic>
      <p:pic>
        <p:nvPicPr>
          <p:cNvPr id="4" name="Imagen 3"/>
          <p:cNvPicPr/>
          <p:nvPr/>
        </p:nvPicPr>
        <p:blipFill>
          <a:blip r:embed="rId4">
            <a:extLst>
              <a:ext uri="{28A0092B-C50C-407E-A947-70E740481C1C}">
                <a14:useLocalDpi xmlns:a14="http://schemas.microsoft.com/office/drawing/2010/main" xmlns="" val="0"/>
              </a:ext>
            </a:extLst>
          </a:blip>
          <a:srcRect/>
          <a:stretch>
            <a:fillRect/>
          </a:stretch>
        </p:blipFill>
        <p:spPr bwMode="auto">
          <a:xfrm>
            <a:off x="513411" y="4026526"/>
            <a:ext cx="3143250" cy="1638300"/>
          </a:xfrm>
          <a:prstGeom prst="rect">
            <a:avLst/>
          </a:prstGeom>
          <a:noFill/>
          <a:ln>
            <a:noFill/>
          </a:ln>
        </p:spPr>
      </p:pic>
      <p:pic>
        <p:nvPicPr>
          <p:cNvPr id="5" name="Imagen 4"/>
          <p:cNvPicPr/>
          <p:nvPr/>
        </p:nvPicPr>
        <p:blipFill>
          <a:blip r:embed="rId5">
            <a:extLst>
              <a:ext uri="{28A0092B-C50C-407E-A947-70E740481C1C}">
                <a14:useLocalDpi xmlns:a14="http://schemas.microsoft.com/office/drawing/2010/main" xmlns="" val="0"/>
              </a:ext>
            </a:extLst>
          </a:blip>
          <a:srcRect/>
          <a:stretch>
            <a:fillRect/>
          </a:stretch>
        </p:blipFill>
        <p:spPr bwMode="auto">
          <a:xfrm>
            <a:off x="6942162" y="3599711"/>
            <a:ext cx="4438015" cy="2981325"/>
          </a:xfrm>
          <a:prstGeom prst="rect">
            <a:avLst/>
          </a:prstGeom>
          <a:noFill/>
        </p:spPr>
      </p:pic>
      <p:sp>
        <p:nvSpPr>
          <p:cNvPr id="6" name="Rectangle 4"/>
          <p:cNvSpPr>
            <a:spLocks noChangeArrowheads="1"/>
          </p:cNvSpPr>
          <p:nvPr/>
        </p:nvSpPr>
        <p:spPr bwMode="auto">
          <a:xfrm>
            <a:off x="513411" y="2200409"/>
            <a:ext cx="210666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Fuente:</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Encuesta a madres</a:t>
            </a:r>
            <a:endParaRPr kumimoji="0" lang="es-EC" altLang="es-EC"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Autora</a:t>
            </a:r>
            <a:r>
              <a:rPr kumimoji="0" lang="es-EC" altLang="es-EC"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Mónica Caballero</a:t>
            </a:r>
            <a:endParaRPr kumimoji="0" lang="es-EC" altLang="es-EC"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3"/>
          <p:cNvSpPr>
            <a:spLocks noChangeArrowheads="1"/>
          </p:cNvSpPr>
          <p:nvPr/>
        </p:nvSpPr>
        <p:spPr bwMode="auto">
          <a:xfrm>
            <a:off x="513411" y="312737"/>
            <a:ext cx="255001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Pregunta N° 3 </a:t>
            </a:r>
            <a:endParaRPr kumimoji="0" lang="es-EC" altLang="es-EC"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400" b="0" i="0" u="none" strike="noStrike" cap="none" normalizeH="0" baseline="0" dirty="0" smtClean="0">
              <a:ln>
                <a:noFill/>
              </a:ln>
              <a:solidFill>
                <a:schemeClr val="tx1"/>
              </a:solidFill>
              <a:effectLst/>
              <a:latin typeface="Arial" panose="020B0604020202020204" pitchFamily="34" charset="0"/>
            </a:endParaRPr>
          </a:p>
        </p:txBody>
      </p:sp>
      <p:sp>
        <p:nvSpPr>
          <p:cNvPr id="8" name="Rectangle 3"/>
          <p:cNvSpPr>
            <a:spLocks noChangeArrowheads="1"/>
          </p:cNvSpPr>
          <p:nvPr/>
        </p:nvSpPr>
        <p:spPr bwMode="auto">
          <a:xfrm>
            <a:off x="396160" y="3627377"/>
            <a:ext cx="255001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Pregunta N° 4</a:t>
            </a:r>
            <a:endParaRPr kumimoji="0" lang="es-EC" altLang="es-EC"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15245245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a:blip r:embed="rId2">
            <a:extLst>
              <a:ext uri="{28A0092B-C50C-407E-A947-70E740481C1C}">
                <a14:useLocalDpi xmlns:a14="http://schemas.microsoft.com/office/drawing/2010/main" xmlns="" val="0"/>
              </a:ext>
            </a:extLst>
          </a:blip>
          <a:srcRect/>
          <a:stretch>
            <a:fillRect/>
          </a:stretch>
        </p:blipFill>
        <p:spPr bwMode="auto">
          <a:xfrm>
            <a:off x="441236" y="819685"/>
            <a:ext cx="3143250" cy="1638300"/>
          </a:xfrm>
          <a:prstGeom prst="rect">
            <a:avLst/>
          </a:prstGeom>
          <a:noFill/>
          <a:ln>
            <a:noFill/>
          </a:ln>
        </p:spPr>
      </p:pic>
      <p:pic>
        <p:nvPicPr>
          <p:cNvPr id="3" name="Imagen 2"/>
          <p:cNvPicPr/>
          <p:nvPr/>
        </p:nvPicPr>
        <p:blipFill>
          <a:blip r:embed="rId3">
            <a:extLst>
              <a:ext uri="{28A0092B-C50C-407E-A947-70E740481C1C}">
                <a14:useLocalDpi xmlns:a14="http://schemas.microsoft.com/office/drawing/2010/main" xmlns="" val="0"/>
              </a:ext>
            </a:extLst>
          </a:blip>
          <a:srcRect/>
          <a:stretch>
            <a:fillRect/>
          </a:stretch>
        </p:blipFill>
        <p:spPr bwMode="auto">
          <a:xfrm>
            <a:off x="7186862" y="151348"/>
            <a:ext cx="4438015" cy="2974975"/>
          </a:xfrm>
          <a:prstGeom prst="rect">
            <a:avLst/>
          </a:prstGeom>
          <a:noFill/>
        </p:spPr>
      </p:pic>
      <p:pic>
        <p:nvPicPr>
          <p:cNvPr id="4" name="Imagen 3"/>
          <p:cNvPicPr/>
          <p:nvPr/>
        </p:nvPicPr>
        <p:blipFill>
          <a:blip r:embed="rId4">
            <a:extLst>
              <a:ext uri="{28A0092B-C50C-407E-A947-70E740481C1C}">
                <a14:useLocalDpi xmlns:a14="http://schemas.microsoft.com/office/drawing/2010/main" xmlns="" val="0"/>
              </a:ext>
            </a:extLst>
          </a:blip>
          <a:srcRect/>
          <a:stretch>
            <a:fillRect/>
          </a:stretch>
        </p:blipFill>
        <p:spPr bwMode="auto">
          <a:xfrm>
            <a:off x="403136" y="3717433"/>
            <a:ext cx="3181350" cy="1638300"/>
          </a:xfrm>
          <a:prstGeom prst="rect">
            <a:avLst/>
          </a:prstGeom>
          <a:noFill/>
          <a:ln>
            <a:noFill/>
          </a:ln>
        </p:spPr>
      </p:pic>
      <p:pic>
        <p:nvPicPr>
          <p:cNvPr id="5" name="Imagen 4"/>
          <p:cNvPicPr/>
          <p:nvPr/>
        </p:nvPicPr>
        <p:blipFill>
          <a:blip r:embed="rId5">
            <a:extLst>
              <a:ext uri="{28A0092B-C50C-407E-A947-70E740481C1C}">
                <a14:useLocalDpi xmlns:a14="http://schemas.microsoft.com/office/drawing/2010/main" xmlns="" val="0"/>
              </a:ext>
            </a:extLst>
          </a:blip>
          <a:srcRect/>
          <a:stretch>
            <a:fillRect/>
          </a:stretch>
        </p:blipFill>
        <p:spPr bwMode="auto">
          <a:xfrm>
            <a:off x="7186862" y="3687114"/>
            <a:ext cx="4438015" cy="2974975"/>
          </a:xfrm>
          <a:prstGeom prst="rect">
            <a:avLst/>
          </a:prstGeom>
          <a:noFill/>
        </p:spPr>
      </p:pic>
      <p:sp>
        <p:nvSpPr>
          <p:cNvPr id="6" name="Rectangle 3"/>
          <p:cNvSpPr>
            <a:spLocks noChangeArrowheads="1"/>
          </p:cNvSpPr>
          <p:nvPr/>
        </p:nvSpPr>
        <p:spPr bwMode="auto">
          <a:xfrm>
            <a:off x="295276" y="434029"/>
            <a:ext cx="255001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Pregunta N° 5</a:t>
            </a:r>
            <a:endParaRPr kumimoji="0" lang="es-EC" altLang="es-EC"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400" b="0" i="0" u="none" strike="noStrike" cap="none" normalizeH="0" baseline="0" dirty="0" smtClean="0">
              <a:ln>
                <a:noFill/>
              </a:ln>
              <a:solidFill>
                <a:schemeClr val="tx1"/>
              </a:solidFill>
              <a:effectLst/>
              <a:latin typeface="Arial" panose="020B0604020202020204" pitchFamily="34" charset="0"/>
            </a:endParaRPr>
          </a:p>
        </p:txBody>
      </p:sp>
      <p:sp>
        <p:nvSpPr>
          <p:cNvPr id="7" name="Rectangle 3"/>
          <p:cNvSpPr>
            <a:spLocks noChangeArrowheads="1"/>
          </p:cNvSpPr>
          <p:nvPr/>
        </p:nvSpPr>
        <p:spPr bwMode="auto">
          <a:xfrm>
            <a:off x="299033" y="3425504"/>
            <a:ext cx="255001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Pregunta N° 6</a:t>
            </a:r>
            <a:endParaRPr kumimoji="0" lang="es-EC" altLang="es-EC"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36363237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a:blip r:embed="rId2">
            <a:extLst>
              <a:ext uri="{28A0092B-C50C-407E-A947-70E740481C1C}">
                <a14:useLocalDpi xmlns:a14="http://schemas.microsoft.com/office/drawing/2010/main" xmlns="" val="0"/>
              </a:ext>
            </a:extLst>
          </a:blip>
          <a:srcRect/>
          <a:stretch>
            <a:fillRect/>
          </a:stretch>
        </p:blipFill>
        <p:spPr bwMode="auto">
          <a:xfrm>
            <a:off x="532662" y="880390"/>
            <a:ext cx="3476625" cy="1800225"/>
          </a:xfrm>
          <a:prstGeom prst="rect">
            <a:avLst/>
          </a:prstGeom>
          <a:noFill/>
        </p:spPr>
      </p:pic>
      <p:pic>
        <p:nvPicPr>
          <p:cNvPr id="3" name="Imagen 2"/>
          <p:cNvPicPr/>
          <p:nvPr/>
        </p:nvPicPr>
        <p:blipFill>
          <a:blip r:embed="rId3">
            <a:extLst>
              <a:ext uri="{28A0092B-C50C-407E-A947-70E740481C1C}">
                <a14:useLocalDpi xmlns:a14="http://schemas.microsoft.com/office/drawing/2010/main" xmlns="" val="0"/>
              </a:ext>
            </a:extLst>
          </a:blip>
          <a:srcRect/>
          <a:stretch>
            <a:fillRect/>
          </a:stretch>
        </p:blipFill>
        <p:spPr bwMode="auto">
          <a:xfrm>
            <a:off x="6401082" y="289841"/>
            <a:ext cx="5236845" cy="2981325"/>
          </a:xfrm>
          <a:prstGeom prst="rect">
            <a:avLst/>
          </a:prstGeom>
          <a:noFill/>
        </p:spPr>
      </p:pic>
      <p:pic>
        <p:nvPicPr>
          <p:cNvPr id="4" name="Imagen 3"/>
          <p:cNvPicPr/>
          <p:nvPr/>
        </p:nvPicPr>
        <p:blipFill>
          <a:blip r:embed="rId4">
            <a:extLst>
              <a:ext uri="{28A0092B-C50C-407E-A947-70E740481C1C}">
                <a14:useLocalDpi xmlns:a14="http://schemas.microsoft.com/office/drawing/2010/main" xmlns="" val="0"/>
              </a:ext>
            </a:extLst>
          </a:blip>
          <a:srcRect/>
          <a:stretch>
            <a:fillRect/>
          </a:stretch>
        </p:blipFill>
        <p:spPr bwMode="auto">
          <a:xfrm>
            <a:off x="722960" y="4296983"/>
            <a:ext cx="2838450" cy="1638300"/>
          </a:xfrm>
          <a:prstGeom prst="rect">
            <a:avLst/>
          </a:prstGeom>
          <a:noFill/>
          <a:ln>
            <a:noFill/>
          </a:ln>
        </p:spPr>
      </p:pic>
      <p:pic>
        <p:nvPicPr>
          <p:cNvPr id="5" name="Imagen 4"/>
          <p:cNvPicPr/>
          <p:nvPr/>
        </p:nvPicPr>
        <p:blipFill>
          <a:blip r:embed="rId5">
            <a:extLst>
              <a:ext uri="{28A0092B-C50C-407E-A947-70E740481C1C}">
                <a14:useLocalDpi xmlns:a14="http://schemas.microsoft.com/office/drawing/2010/main" xmlns="" val="0"/>
              </a:ext>
            </a:extLst>
          </a:blip>
          <a:srcRect/>
          <a:stretch>
            <a:fillRect/>
          </a:stretch>
        </p:blipFill>
        <p:spPr bwMode="auto">
          <a:xfrm>
            <a:off x="6980800" y="3499856"/>
            <a:ext cx="4438015" cy="2974975"/>
          </a:xfrm>
          <a:prstGeom prst="rect">
            <a:avLst/>
          </a:prstGeom>
          <a:noFill/>
        </p:spPr>
      </p:pic>
      <p:sp>
        <p:nvSpPr>
          <p:cNvPr id="6" name="Rectangle 3"/>
          <p:cNvSpPr>
            <a:spLocks noChangeArrowheads="1"/>
          </p:cNvSpPr>
          <p:nvPr/>
        </p:nvSpPr>
        <p:spPr bwMode="auto">
          <a:xfrm>
            <a:off x="424064" y="618780"/>
            <a:ext cx="255001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Pregunta N° 7 </a:t>
            </a:r>
            <a:endParaRPr kumimoji="0" lang="es-EC" altLang="es-EC"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400" b="0" i="0" u="none" strike="noStrike" cap="none" normalizeH="0" baseline="0" dirty="0" smtClean="0">
              <a:ln>
                <a:noFill/>
              </a:ln>
              <a:solidFill>
                <a:schemeClr val="tx1"/>
              </a:solidFill>
              <a:effectLst/>
              <a:latin typeface="Arial" panose="020B0604020202020204" pitchFamily="34" charset="0"/>
            </a:endParaRPr>
          </a:p>
        </p:txBody>
      </p:sp>
      <p:sp>
        <p:nvSpPr>
          <p:cNvPr id="7" name="Rectangle 3"/>
          <p:cNvSpPr>
            <a:spLocks noChangeArrowheads="1"/>
          </p:cNvSpPr>
          <p:nvPr/>
        </p:nvSpPr>
        <p:spPr bwMode="auto">
          <a:xfrm>
            <a:off x="630127" y="4035373"/>
            <a:ext cx="255001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Pregunta N° 8 </a:t>
            </a:r>
            <a:endParaRPr kumimoji="0" lang="es-EC" altLang="es-EC"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303987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71247"/>
          </a:xfrm>
          <a:solidFill>
            <a:srgbClr val="D1F5B1"/>
          </a:solidFill>
        </p:spPr>
        <p:txBody>
          <a:bodyPr>
            <a:normAutofit fontScale="90000"/>
          </a:bodyPr>
          <a:lstStyle/>
          <a:p>
            <a:pPr algn="ctr"/>
            <a:r>
              <a:rPr lang="es-EC" b="1" dirty="0" smtClean="0"/>
              <a:t/>
            </a:r>
            <a:br>
              <a:rPr lang="es-EC" b="1" dirty="0" smtClean="0"/>
            </a:br>
            <a:r>
              <a:rPr lang="es-EC" b="1" dirty="0" smtClean="0"/>
              <a:t>Nivel </a:t>
            </a:r>
            <a:r>
              <a:rPr lang="es-EC" b="1" dirty="0"/>
              <a:t>Delimitación </a:t>
            </a:r>
            <a:r>
              <a:rPr lang="es-EC" dirty="0"/>
              <a:t/>
            </a:r>
            <a:br>
              <a:rPr lang="es-EC" dirty="0"/>
            </a:br>
            <a:endParaRPr lang="es-EC" dirty="0"/>
          </a:p>
        </p:txBody>
      </p:sp>
      <p:sp>
        <p:nvSpPr>
          <p:cNvPr id="3" name="Marcador de contenido 2"/>
          <p:cNvSpPr>
            <a:spLocks noGrp="1"/>
          </p:cNvSpPr>
          <p:nvPr>
            <p:ph idx="1"/>
          </p:nvPr>
        </p:nvSpPr>
        <p:spPr>
          <a:xfrm>
            <a:off x="837127" y="1352282"/>
            <a:ext cx="10516673" cy="4816698"/>
          </a:xfrm>
          <a:solidFill>
            <a:srgbClr val="CCFF99"/>
          </a:solidFill>
        </p:spPr>
        <p:txBody>
          <a:bodyPr>
            <a:noAutofit/>
          </a:bodyPr>
          <a:lstStyle/>
          <a:p>
            <a:r>
              <a:rPr lang="es-EC" sz="4000" b="1" dirty="0"/>
              <a:t>Temporal</a:t>
            </a:r>
            <a:endParaRPr lang="es-EC" sz="4000" dirty="0"/>
          </a:p>
          <a:p>
            <a:r>
              <a:rPr lang="es-ES" sz="4000" dirty="0"/>
              <a:t>Enero  a </a:t>
            </a:r>
            <a:r>
              <a:rPr lang="es-ES" sz="4000" dirty="0" smtClean="0"/>
              <a:t>Diciembre </a:t>
            </a:r>
            <a:r>
              <a:rPr lang="es-ES" sz="4000" dirty="0"/>
              <a:t>del 2014</a:t>
            </a:r>
            <a:endParaRPr lang="es-EC" sz="4000" dirty="0"/>
          </a:p>
          <a:p>
            <a:r>
              <a:rPr lang="es-EC" sz="4000" b="1" dirty="0"/>
              <a:t> </a:t>
            </a:r>
            <a:r>
              <a:rPr lang="es-EC" sz="4000" b="1" dirty="0" smtClean="0"/>
              <a:t>Espacial</a:t>
            </a:r>
            <a:r>
              <a:rPr lang="es-EC" sz="4000" b="1" dirty="0"/>
              <a:t>.</a:t>
            </a:r>
            <a:endParaRPr lang="es-EC" sz="4000" dirty="0"/>
          </a:p>
          <a:p>
            <a:r>
              <a:rPr lang="es-EC" sz="4000" b="1" dirty="0"/>
              <a:t>Institución: </a:t>
            </a:r>
            <a:r>
              <a:rPr lang="es-EC" sz="4000" dirty="0"/>
              <a:t>Circuito de Salud El mamey</a:t>
            </a:r>
          </a:p>
          <a:p>
            <a:r>
              <a:rPr lang="es-EC" sz="4000" b="1" dirty="0"/>
              <a:t>Ubicación:  </a:t>
            </a:r>
            <a:r>
              <a:rPr lang="es-EC" sz="4000" dirty="0"/>
              <a:t>Cantón: Babahoyo	</a:t>
            </a:r>
          </a:p>
          <a:p>
            <a:r>
              <a:rPr lang="es-EC" sz="4000" dirty="0"/>
              <a:t>Provincia: de Los Ríos</a:t>
            </a:r>
          </a:p>
          <a:p>
            <a:r>
              <a:rPr lang="es-EC" sz="4000" dirty="0"/>
              <a:t>País: Ecuador</a:t>
            </a:r>
          </a:p>
          <a:p>
            <a:endParaRPr lang="es-EC" sz="4000" dirty="0"/>
          </a:p>
        </p:txBody>
      </p:sp>
    </p:spTree>
    <p:extLst>
      <p:ext uri="{BB962C8B-B14F-4D97-AF65-F5344CB8AC3E}">
        <p14:creationId xmlns:p14="http://schemas.microsoft.com/office/powerpoint/2010/main" xmlns="" val="35234406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a:blip r:embed="rId2">
            <a:extLst>
              <a:ext uri="{28A0092B-C50C-407E-A947-70E740481C1C}">
                <a14:useLocalDpi xmlns:a14="http://schemas.microsoft.com/office/drawing/2010/main" xmlns="" val="0"/>
              </a:ext>
            </a:extLst>
          </a:blip>
          <a:srcRect/>
          <a:stretch>
            <a:fillRect/>
          </a:stretch>
        </p:blipFill>
        <p:spPr bwMode="auto">
          <a:xfrm>
            <a:off x="724570" y="971213"/>
            <a:ext cx="3067050" cy="1438275"/>
          </a:xfrm>
          <a:prstGeom prst="rect">
            <a:avLst/>
          </a:prstGeom>
          <a:noFill/>
          <a:ln>
            <a:noFill/>
          </a:ln>
        </p:spPr>
      </p:pic>
      <p:pic>
        <p:nvPicPr>
          <p:cNvPr id="3" name="Imagen 2"/>
          <p:cNvPicPr/>
          <p:nvPr/>
        </p:nvPicPr>
        <p:blipFill>
          <a:blip r:embed="rId3">
            <a:extLst>
              <a:ext uri="{28A0092B-C50C-407E-A947-70E740481C1C}">
                <a14:useLocalDpi xmlns:a14="http://schemas.microsoft.com/office/drawing/2010/main" xmlns="" val="0"/>
              </a:ext>
            </a:extLst>
          </a:blip>
          <a:srcRect/>
          <a:stretch>
            <a:fillRect/>
          </a:stretch>
        </p:blipFill>
        <p:spPr bwMode="auto">
          <a:xfrm>
            <a:off x="7045195" y="202864"/>
            <a:ext cx="4438015" cy="2974975"/>
          </a:xfrm>
          <a:prstGeom prst="rect">
            <a:avLst/>
          </a:prstGeom>
          <a:noFill/>
        </p:spPr>
      </p:pic>
      <p:pic>
        <p:nvPicPr>
          <p:cNvPr id="5" name="Imagen 4"/>
          <p:cNvPicPr/>
          <p:nvPr/>
        </p:nvPicPr>
        <p:blipFill>
          <a:blip r:embed="rId4">
            <a:extLst>
              <a:ext uri="{28A0092B-C50C-407E-A947-70E740481C1C}">
                <a14:useLocalDpi xmlns:a14="http://schemas.microsoft.com/office/drawing/2010/main" xmlns="" val="0"/>
              </a:ext>
            </a:extLst>
          </a:blip>
          <a:srcRect/>
          <a:stretch>
            <a:fillRect/>
          </a:stretch>
        </p:blipFill>
        <p:spPr bwMode="auto">
          <a:xfrm>
            <a:off x="7045195" y="3496680"/>
            <a:ext cx="4438015" cy="2981325"/>
          </a:xfrm>
          <a:prstGeom prst="rect">
            <a:avLst/>
          </a:prstGeom>
          <a:noFill/>
        </p:spPr>
      </p:pic>
      <p:sp>
        <p:nvSpPr>
          <p:cNvPr id="6" name="Rectangle 3"/>
          <p:cNvSpPr>
            <a:spLocks noChangeArrowheads="1"/>
          </p:cNvSpPr>
          <p:nvPr/>
        </p:nvSpPr>
        <p:spPr bwMode="auto">
          <a:xfrm>
            <a:off x="724570" y="575697"/>
            <a:ext cx="255001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Pregunta N° 9 </a:t>
            </a:r>
            <a:endParaRPr kumimoji="0" lang="es-EC" altLang="es-EC"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400" b="0" i="0" u="none" strike="noStrike" cap="none" normalizeH="0" baseline="0" dirty="0" smtClean="0">
              <a:ln>
                <a:noFill/>
              </a:ln>
              <a:solidFill>
                <a:schemeClr val="tx1"/>
              </a:solidFill>
              <a:effectLst/>
              <a:latin typeface="Arial" panose="020B0604020202020204" pitchFamily="34" charset="0"/>
            </a:endParaRPr>
          </a:p>
        </p:txBody>
      </p:sp>
      <p:sp>
        <p:nvSpPr>
          <p:cNvPr id="7" name="Rectangle 3"/>
          <p:cNvSpPr>
            <a:spLocks noChangeArrowheads="1"/>
          </p:cNvSpPr>
          <p:nvPr/>
        </p:nvSpPr>
        <p:spPr bwMode="auto">
          <a:xfrm>
            <a:off x="724570" y="3602233"/>
            <a:ext cx="255001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Pregunta N° 10 </a:t>
            </a:r>
            <a:endParaRPr kumimoji="0" lang="es-EC" altLang="es-EC"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400" b="0" i="0" u="none" strike="noStrike" cap="none" normalizeH="0" baseline="0" dirty="0" smtClean="0">
              <a:ln>
                <a:noFill/>
              </a:ln>
              <a:solidFill>
                <a:schemeClr val="tx1"/>
              </a:solidFill>
              <a:effectLst/>
              <a:latin typeface="Arial" panose="020B0604020202020204" pitchFamily="34" charset="0"/>
            </a:endParaRPr>
          </a:p>
        </p:txBody>
      </p:sp>
      <p:pic>
        <p:nvPicPr>
          <p:cNvPr id="8" name="Imagen 7"/>
          <p:cNvPicPr>
            <a:picLocks noChangeAspect="1"/>
          </p:cNvPicPr>
          <p:nvPr/>
        </p:nvPicPr>
        <p:blipFill>
          <a:blip r:embed="rId5"/>
          <a:stretch>
            <a:fillRect/>
          </a:stretch>
        </p:blipFill>
        <p:spPr>
          <a:xfrm>
            <a:off x="688476" y="4048839"/>
            <a:ext cx="3103144" cy="1579229"/>
          </a:xfrm>
          <a:prstGeom prst="rect">
            <a:avLst/>
          </a:prstGeom>
        </p:spPr>
      </p:pic>
    </p:spTree>
    <p:extLst>
      <p:ext uri="{BB962C8B-B14F-4D97-AF65-F5344CB8AC3E}">
        <p14:creationId xmlns:p14="http://schemas.microsoft.com/office/powerpoint/2010/main" xmlns="" val="8279592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29802" y="764024"/>
            <a:ext cx="10912699" cy="5632311"/>
          </a:xfrm>
          <a:prstGeom prst="rect">
            <a:avLst/>
          </a:prstGeom>
          <a:solidFill>
            <a:srgbClr val="CCFF99"/>
          </a:solidFill>
        </p:spPr>
        <p:txBody>
          <a:bodyPr wrap="square">
            <a:spAutoFit/>
          </a:bodyPr>
          <a:lstStyle/>
          <a:p>
            <a:pPr marL="742950" lvl="1" indent="-285750" algn="just">
              <a:lnSpc>
                <a:spcPct val="150000"/>
              </a:lnSpc>
              <a:spcAft>
                <a:spcPts val="0"/>
              </a:spcAft>
              <a:buFont typeface="Arial" panose="020B0604020202020204" pitchFamily="34" charset="0"/>
              <a:buChar char="•"/>
            </a:pPr>
            <a:r>
              <a:rPr lang="es-EC" sz="2000" b="1" dirty="0" smtClean="0">
                <a:effectLst/>
                <a:latin typeface="Arial" panose="020B0604020202020204" pitchFamily="34" charset="0"/>
                <a:ea typeface="Calibri" panose="020F0502020204030204" pitchFamily="34" charset="0"/>
                <a:cs typeface="Times New Roman" panose="02020603050405020304" pitchFamily="18" charset="0"/>
              </a:rPr>
              <a:t>No hay trabajo en equipo</a:t>
            </a:r>
            <a:r>
              <a:rPr lang="es-EC" sz="2000" dirty="0" smtClean="0">
                <a:effectLst/>
                <a:latin typeface="Arial" panose="020B0604020202020204" pitchFamily="34" charset="0"/>
                <a:ea typeface="Calibri" panose="020F0502020204030204" pitchFamily="34" charset="0"/>
                <a:cs typeface="Times New Roman" panose="02020603050405020304" pitchFamily="18" charset="0"/>
              </a:rPr>
              <a:t>. Responsabilidad de la gestión para la implementación de la estrategia en cabeza de un funcionario y no de un equipo. </a:t>
            </a:r>
            <a:endParaRPr lang="es-EC"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50000"/>
              </a:lnSpc>
              <a:spcAft>
                <a:spcPts val="0"/>
              </a:spcAft>
              <a:buFont typeface="Arial" panose="020B0604020202020204" pitchFamily="34" charset="0"/>
              <a:buChar char="•"/>
            </a:pPr>
            <a:r>
              <a:rPr lang="es-EC" sz="2000" b="1" dirty="0" smtClean="0">
                <a:effectLst/>
                <a:latin typeface="Arial" panose="020B0604020202020204" pitchFamily="34" charset="0"/>
                <a:ea typeface="Calibri" panose="020F0502020204030204" pitchFamily="34" charset="0"/>
                <a:cs typeface="Times New Roman" panose="02020603050405020304" pitchFamily="18" charset="0"/>
              </a:rPr>
              <a:t>No hay liderazgo</a:t>
            </a:r>
            <a:r>
              <a:rPr lang="es-EC" sz="2000" dirty="0" smtClean="0">
                <a:effectLst/>
                <a:latin typeface="Arial" panose="020B0604020202020204" pitchFamily="34" charset="0"/>
                <a:ea typeface="Calibri" panose="020F0502020204030204" pitchFamily="34" charset="0"/>
                <a:cs typeface="Times New Roman" panose="02020603050405020304" pitchFamily="18" charset="0"/>
              </a:rPr>
              <a:t>. No existe un líder.</a:t>
            </a:r>
            <a:endParaRPr lang="es-EC"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50000"/>
              </a:lnSpc>
              <a:spcAft>
                <a:spcPts val="0"/>
              </a:spcAft>
              <a:buFont typeface="Arial" panose="020B0604020202020204" pitchFamily="34" charset="0"/>
              <a:buChar char="•"/>
            </a:pPr>
            <a:r>
              <a:rPr lang="es-EC" sz="2000" b="1" dirty="0" smtClean="0">
                <a:effectLst/>
                <a:latin typeface="Arial" panose="020B0604020202020204" pitchFamily="34" charset="0"/>
                <a:ea typeface="Calibri" panose="020F0502020204030204" pitchFamily="34" charset="0"/>
                <a:cs typeface="Times New Roman" panose="02020603050405020304" pitchFamily="18" charset="0"/>
              </a:rPr>
              <a:t>Limitada participación </a:t>
            </a:r>
            <a:r>
              <a:rPr lang="es-EC" sz="2000" dirty="0" smtClean="0">
                <a:effectLst/>
                <a:latin typeface="Arial" panose="020B0604020202020204" pitchFamily="34" charset="0"/>
                <a:ea typeface="Calibri" panose="020F0502020204030204" pitchFamily="34" charset="0"/>
                <a:cs typeface="Times New Roman" panose="02020603050405020304" pitchFamily="18" charset="0"/>
              </a:rPr>
              <a:t>y compromiso de las madres de los menores de 5 años. </a:t>
            </a:r>
            <a:endParaRPr lang="es-EC"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50000"/>
              </a:lnSpc>
              <a:spcAft>
                <a:spcPts val="0"/>
              </a:spcAft>
              <a:buFont typeface="Arial" panose="020B0604020202020204" pitchFamily="34" charset="0"/>
              <a:buChar char="•"/>
            </a:pPr>
            <a:r>
              <a:rPr lang="es-EC" sz="2000" b="1" dirty="0" smtClean="0">
                <a:effectLst/>
                <a:latin typeface="Arial" panose="020B0604020202020204" pitchFamily="34" charset="0"/>
                <a:ea typeface="Calibri" panose="020F0502020204030204" pitchFamily="34" charset="0"/>
                <a:cs typeface="Times New Roman" panose="02020603050405020304" pitchFamily="18" charset="0"/>
              </a:rPr>
              <a:t>Deficiencias en las habilidades </a:t>
            </a:r>
            <a:r>
              <a:rPr lang="es-EC" sz="2000" dirty="0" smtClean="0">
                <a:effectLst/>
                <a:latin typeface="Arial" panose="020B0604020202020204" pitchFamily="34" charset="0"/>
                <a:ea typeface="Calibri" panose="020F0502020204030204" pitchFamily="34" charset="0"/>
                <a:cs typeface="Times New Roman" panose="02020603050405020304" pitchFamily="18" charset="0"/>
              </a:rPr>
              <a:t>de comunicación del personal de salud para interactuar con madres  de niños, niñas.</a:t>
            </a:r>
            <a:endParaRPr lang="es-EC"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50000"/>
              </a:lnSpc>
              <a:spcAft>
                <a:spcPts val="0"/>
              </a:spcAft>
              <a:buFont typeface="Arial" panose="020B0604020202020204" pitchFamily="34" charset="0"/>
              <a:buChar char="•"/>
            </a:pPr>
            <a:r>
              <a:rPr lang="es-EC" sz="2000" b="1" dirty="0" smtClean="0">
                <a:effectLst/>
                <a:latin typeface="Arial" panose="020B0604020202020204" pitchFamily="34" charset="0"/>
                <a:ea typeface="Calibri" panose="020F0502020204030204" pitchFamily="34" charset="0"/>
                <a:cs typeface="Times New Roman" panose="02020603050405020304" pitchFamily="18" charset="0"/>
              </a:rPr>
              <a:t>No hay participación comunitaria</a:t>
            </a:r>
            <a:r>
              <a:rPr lang="es-EC" sz="2000" dirty="0" smtClean="0">
                <a:effectLst/>
                <a:latin typeface="Arial" panose="020B0604020202020204" pitchFamily="34" charset="0"/>
                <a:ea typeface="Calibri" panose="020F0502020204030204" pitchFamily="34" charset="0"/>
                <a:cs typeface="Times New Roman" panose="02020603050405020304" pitchFamily="18" charset="0"/>
              </a:rPr>
              <a:t> y hay poco desarrollo del componente comunitario en la unidad de salud.</a:t>
            </a:r>
            <a:endParaRPr lang="es-EC"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50000"/>
              </a:lnSpc>
              <a:spcAft>
                <a:spcPts val="0"/>
              </a:spcAft>
              <a:buFont typeface="Arial" panose="020B0604020202020204" pitchFamily="34" charset="0"/>
              <a:buChar char="•"/>
            </a:pPr>
            <a:r>
              <a:rPr lang="es-EC" sz="2000" b="1" dirty="0" smtClean="0">
                <a:effectLst/>
                <a:latin typeface="Arial" panose="020B0604020202020204" pitchFamily="34" charset="0"/>
                <a:ea typeface="Calibri" panose="020F0502020204030204" pitchFamily="34" charset="0"/>
                <a:cs typeface="Times New Roman" panose="02020603050405020304" pitchFamily="18" charset="0"/>
              </a:rPr>
              <a:t>Reconocimiento de la estrategia</a:t>
            </a:r>
            <a:r>
              <a:rPr lang="es-EC" sz="2000" dirty="0" smtClean="0">
                <a:effectLst/>
                <a:latin typeface="Arial" panose="020B0604020202020204" pitchFamily="34" charset="0"/>
                <a:ea typeface="Calibri" panose="020F0502020204030204" pitchFamily="34" charset="0"/>
                <a:cs typeface="Times New Roman" panose="02020603050405020304" pitchFamily="18" charset="0"/>
              </a:rPr>
              <a:t>. Para iniciar la gestión para la salud y el bienestar de la infancia en el nivel local, es necesario la “implementación de AIEPI”, es una responsabilidad compartida entre el Estado, la sociedad y la familia, lo cual ubica el modelo en la esfera del interés público.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1532585" y="147230"/>
            <a:ext cx="8976575" cy="523220"/>
          </a:xfrm>
          <a:prstGeom prst="rect">
            <a:avLst/>
          </a:prstGeom>
          <a:solidFill>
            <a:srgbClr val="D1F5B1"/>
          </a:solidFill>
        </p:spPr>
        <p:txBody>
          <a:bodyPr wrap="square" rtlCol="0">
            <a:spAutoFit/>
          </a:bodyPr>
          <a:lstStyle/>
          <a:p>
            <a:pPr algn="ctr"/>
            <a:r>
              <a:rPr lang="es-EC" sz="2800" b="1" dirty="0" smtClean="0"/>
              <a:t>CONCLUSIONES </a:t>
            </a:r>
            <a:endParaRPr lang="es-EC" sz="2800" b="1" dirty="0"/>
          </a:p>
        </p:txBody>
      </p:sp>
    </p:spTree>
    <p:extLst>
      <p:ext uri="{BB962C8B-B14F-4D97-AF65-F5344CB8AC3E}">
        <p14:creationId xmlns:p14="http://schemas.microsoft.com/office/powerpoint/2010/main" xmlns="" val="27412322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60839" y="-6440"/>
            <a:ext cx="12192000" cy="6858000"/>
          </a:xfrm>
          <a:prstGeom prst="rect">
            <a:avLst/>
          </a:prstGeom>
        </p:spPr>
      </p:pic>
      <p:pic>
        <p:nvPicPr>
          <p:cNvPr id="2054" name="Picture 6" descr="https://media.licdn.com/mpr/mpr/shrinknp_400_400/p/1/000/120/1d6/206d1f3.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221700" y="1133341"/>
            <a:ext cx="3870278" cy="4185634"/>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ángulo 1"/>
          <p:cNvSpPr/>
          <p:nvPr/>
        </p:nvSpPr>
        <p:spPr>
          <a:xfrm>
            <a:off x="3410755" y="5318975"/>
            <a:ext cx="5370489" cy="959476"/>
          </a:xfrm>
          <a:prstGeom prst="rect">
            <a:avLst/>
          </a:prstGeom>
          <a:noFill/>
        </p:spPr>
        <p:txBody>
          <a:bodyPr wrap="square" lIns="91440" tIns="45720" rIns="91440" bIns="45720">
            <a:spAutoFit/>
          </a:bodyPr>
          <a:lstStyle/>
          <a:p>
            <a:pPr algn="ctr"/>
            <a:r>
              <a:rPr lang="es-ES" sz="5400" b="1" cap="none" spc="0" dirty="0" smtClean="0">
                <a:ln w="12700">
                  <a:solidFill>
                    <a:schemeClr val="accent3">
                      <a:lumMod val="50000"/>
                    </a:schemeClr>
                  </a:solidFill>
                  <a:prstDash val="solid"/>
                </a:ln>
                <a:solidFill>
                  <a:srgbClr val="FF0000"/>
                </a:solidFill>
                <a:effectLst>
                  <a:innerShdw blurRad="177800">
                    <a:schemeClr val="accent3">
                      <a:lumMod val="50000"/>
                    </a:schemeClr>
                  </a:innerShdw>
                </a:effectLst>
              </a:rPr>
              <a:t>Muchas gracias </a:t>
            </a:r>
            <a:endParaRPr lang="es-ES" sz="5400" b="1" cap="none" spc="0" dirty="0">
              <a:ln w="12700">
                <a:solidFill>
                  <a:schemeClr val="accent3">
                    <a:lumMod val="50000"/>
                  </a:schemeClr>
                </a:solidFill>
                <a:prstDash val="solid"/>
              </a:ln>
              <a:solidFill>
                <a:srgbClr val="FF0000"/>
              </a:solidFill>
              <a:effectLst>
                <a:innerShdw blurRad="177800">
                  <a:schemeClr val="accent3">
                    <a:lumMod val="50000"/>
                  </a:schemeClr>
                </a:innerShdw>
              </a:effectLst>
            </a:endParaRPr>
          </a:p>
        </p:txBody>
      </p:sp>
    </p:spTree>
    <p:extLst>
      <p:ext uri="{BB962C8B-B14F-4D97-AF65-F5344CB8AC3E}">
        <p14:creationId xmlns:p14="http://schemas.microsoft.com/office/powerpoint/2010/main" xmlns="" val="2344838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0006" y="296214"/>
            <a:ext cx="10503794" cy="1317201"/>
          </a:xfrm>
          <a:solidFill>
            <a:srgbClr val="D1F5B1"/>
          </a:solidFill>
        </p:spPr>
        <p:txBody>
          <a:bodyPr>
            <a:normAutofit/>
          </a:bodyPr>
          <a:lstStyle/>
          <a:p>
            <a:pPr algn="ctr"/>
            <a:r>
              <a:rPr lang="es-ES" sz="5400" b="1" dirty="0" smtClean="0"/>
              <a:t>Problema General o Básico.</a:t>
            </a:r>
            <a:endParaRPr lang="es-EC" sz="5400" b="1" dirty="0"/>
          </a:p>
        </p:txBody>
      </p:sp>
      <p:sp>
        <p:nvSpPr>
          <p:cNvPr id="3" name="Marcador de contenido 2"/>
          <p:cNvSpPr>
            <a:spLocks noGrp="1"/>
          </p:cNvSpPr>
          <p:nvPr>
            <p:ph idx="1"/>
          </p:nvPr>
        </p:nvSpPr>
        <p:spPr>
          <a:xfrm>
            <a:off x="838200" y="1825625"/>
            <a:ext cx="10515600" cy="2205462"/>
          </a:xfrm>
          <a:solidFill>
            <a:srgbClr val="CCFF99"/>
          </a:solidFill>
        </p:spPr>
        <p:txBody>
          <a:bodyPr/>
          <a:lstStyle/>
          <a:p>
            <a:pPr lvl="0" algn="just"/>
            <a:r>
              <a:rPr lang="es-ES" sz="3600" dirty="0" smtClean="0"/>
              <a:t>¿</a:t>
            </a:r>
            <a:r>
              <a:rPr lang="es-ES" sz="3600" dirty="0"/>
              <a:t>Como la gestión institucional impacta en la estrategia de atención integrada de enfermedades prevalentes de la infancia (AIEPI) IRA en el circuito El mamey de la ciudad de Babahoyo</a:t>
            </a:r>
            <a:r>
              <a:rPr lang="es-ES" sz="3600" b="1" dirty="0"/>
              <a:t>?</a:t>
            </a:r>
            <a:endParaRPr lang="es-EC" sz="3600" dirty="0"/>
          </a:p>
          <a:p>
            <a:endParaRPr lang="es-EC" dirty="0"/>
          </a:p>
        </p:txBody>
      </p:sp>
    </p:spTree>
    <p:extLst>
      <p:ext uri="{BB962C8B-B14F-4D97-AF65-F5344CB8AC3E}">
        <p14:creationId xmlns:p14="http://schemas.microsoft.com/office/powerpoint/2010/main" xmlns="" val="1149731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13609"/>
            <a:ext cx="10515600" cy="948521"/>
          </a:xfrm>
          <a:solidFill>
            <a:srgbClr val="D1F5B1"/>
          </a:solidFill>
        </p:spPr>
        <p:txBody>
          <a:bodyPr/>
          <a:lstStyle/>
          <a:p>
            <a:pPr algn="ctr"/>
            <a:r>
              <a:rPr lang="es-ES" b="1" dirty="0"/>
              <a:t>Subproblemas o Derivados</a:t>
            </a:r>
            <a:endParaRPr lang="es-EC" dirty="0"/>
          </a:p>
        </p:txBody>
      </p:sp>
      <p:sp>
        <p:nvSpPr>
          <p:cNvPr id="3" name="Marcador de contenido 2"/>
          <p:cNvSpPr>
            <a:spLocks noGrp="1"/>
          </p:cNvSpPr>
          <p:nvPr>
            <p:ph idx="1"/>
          </p:nvPr>
        </p:nvSpPr>
        <p:spPr>
          <a:xfrm>
            <a:off x="850006" y="1584100"/>
            <a:ext cx="10503794" cy="4790941"/>
          </a:xfrm>
          <a:solidFill>
            <a:srgbClr val="CCFF99"/>
          </a:solidFill>
        </p:spPr>
        <p:txBody>
          <a:bodyPr>
            <a:noAutofit/>
          </a:bodyPr>
          <a:lstStyle/>
          <a:p>
            <a:pPr lvl="0"/>
            <a:r>
              <a:rPr lang="es-EC" dirty="0"/>
              <a:t>¿Cómo el abastecimiento de medicinas esta incidiendo en el tratamiento de los niños con infecciones respiratorias agudas</a:t>
            </a:r>
            <a:r>
              <a:rPr lang="es-EC" dirty="0" smtClean="0"/>
              <a:t>?</a:t>
            </a:r>
          </a:p>
          <a:p>
            <a:pPr lvl="0"/>
            <a:r>
              <a:rPr lang="es-EC" b="1" dirty="0" smtClean="0"/>
              <a:t>¿</a:t>
            </a:r>
            <a:r>
              <a:rPr lang="es-EC" b="1" dirty="0"/>
              <a:t>Cuáles son los problemas relacionados con el tratamiento de las infecciones respiratorias agudas a través de la estrategia AIEPI?</a:t>
            </a:r>
            <a:endParaRPr lang="es-EC" dirty="0"/>
          </a:p>
          <a:p>
            <a:pPr lvl="0"/>
            <a:r>
              <a:rPr lang="es-EC" dirty="0" smtClean="0"/>
              <a:t>¿</a:t>
            </a:r>
            <a:r>
              <a:rPr lang="es-EC" dirty="0"/>
              <a:t>Cuáles son los conocimientos de signos de alarma de IRA de las madres que son factor determinante de mayor morbilidad y mortalidad infantil?</a:t>
            </a:r>
          </a:p>
          <a:p>
            <a:pPr lvl="0"/>
            <a:r>
              <a:rPr lang="es-EC" b="1" dirty="0" smtClean="0"/>
              <a:t>¿</a:t>
            </a:r>
            <a:r>
              <a:rPr lang="es-EC" b="1" dirty="0"/>
              <a:t>Cómo es el conocimiento de la estrategia AIEPI por Parte del Personal de salud?</a:t>
            </a:r>
            <a:endParaRPr lang="es-EC" dirty="0"/>
          </a:p>
          <a:p>
            <a:pPr lvl="0"/>
            <a:r>
              <a:rPr lang="es-EC" b="1" dirty="0" smtClean="0"/>
              <a:t>¿</a:t>
            </a:r>
            <a:r>
              <a:rPr lang="es-EC" b="1" dirty="0"/>
              <a:t>Cómo la planificación de actividades da cumplimiento a la estrategia AIEPI?</a:t>
            </a:r>
            <a:endParaRPr lang="es-EC" dirty="0"/>
          </a:p>
          <a:p>
            <a:endParaRPr lang="es-EC" dirty="0"/>
          </a:p>
        </p:txBody>
      </p:sp>
    </p:spTree>
    <p:extLst>
      <p:ext uri="{BB962C8B-B14F-4D97-AF65-F5344CB8AC3E}">
        <p14:creationId xmlns:p14="http://schemas.microsoft.com/office/powerpoint/2010/main" xmlns="" val="268531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832610"/>
          </a:xfrm>
          <a:solidFill>
            <a:srgbClr val="D1F5B1"/>
          </a:solidFill>
        </p:spPr>
        <p:txBody>
          <a:bodyPr>
            <a:normAutofit fontScale="90000"/>
          </a:bodyPr>
          <a:lstStyle/>
          <a:p>
            <a:pPr algn="ctr"/>
            <a:r>
              <a:rPr lang="es-ES" b="1" dirty="0" smtClean="0"/>
              <a:t/>
            </a:r>
            <a:br>
              <a:rPr lang="es-ES" b="1" dirty="0" smtClean="0"/>
            </a:br>
            <a:r>
              <a:rPr lang="es-ES" b="1" dirty="0" smtClean="0"/>
              <a:t>Objetivo </a:t>
            </a:r>
            <a:r>
              <a:rPr lang="es-ES" b="1" dirty="0"/>
              <a:t>General</a:t>
            </a:r>
            <a:r>
              <a:rPr lang="es-EC" dirty="0"/>
              <a:t/>
            </a:r>
            <a:br>
              <a:rPr lang="es-EC" dirty="0"/>
            </a:br>
            <a:endParaRPr lang="es-EC" dirty="0"/>
          </a:p>
        </p:txBody>
      </p:sp>
      <p:sp>
        <p:nvSpPr>
          <p:cNvPr id="3" name="Marcador de contenido 2"/>
          <p:cNvSpPr>
            <a:spLocks noGrp="1"/>
          </p:cNvSpPr>
          <p:nvPr>
            <p:ph idx="1"/>
          </p:nvPr>
        </p:nvSpPr>
        <p:spPr>
          <a:xfrm>
            <a:off x="838200" y="1825625"/>
            <a:ext cx="10515600" cy="2797890"/>
          </a:xfrm>
          <a:solidFill>
            <a:srgbClr val="CCFF99"/>
          </a:solidFill>
        </p:spPr>
        <p:txBody>
          <a:bodyPr>
            <a:normAutofit lnSpcReduction="10000"/>
          </a:bodyPr>
          <a:lstStyle/>
          <a:p>
            <a:pPr lvl="0" algn="just"/>
            <a:r>
              <a:rPr lang="es-ES" sz="4000" dirty="0"/>
              <a:t>Determinar el impacto de la gestión institucional en la estrategia de atención integrada de enfermedades prevalentes de la infancia (AIEPI)  IRA en el circuito El mamey de la ciudad de Babahoyo..</a:t>
            </a:r>
            <a:endParaRPr lang="es-EC" sz="4000" dirty="0"/>
          </a:p>
          <a:p>
            <a:endParaRPr lang="es-EC" dirty="0"/>
          </a:p>
        </p:txBody>
      </p:sp>
    </p:spTree>
    <p:extLst>
      <p:ext uri="{BB962C8B-B14F-4D97-AF65-F5344CB8AC3E}">
        <p14:creationId xmlns:p14="http://schemas.microsoft.com/office/powerpoint/2010/main" xmlns="" val="4230643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80305"/>
            <a:ext cx="10515600" cy="759854"/>
          </a:xfrm>
          <a:solidFill>
            <a:srgbClr val="D1F5B1"/>
          </a:solidFill>
        </p:spPr>
        <p:txBody>
          <a:bodyPr/>
          <a:lstStyle/>
          <a:p>
            <a:pPr algn="ctr"/>
            <a:r>
              <a:rPr lang="es-ES" b="1" dirty="0"/>
              <a:t>Objetivos Específicos</a:t>
            </a:r>
            <a:endParaRPr lang="es-EC" dirty="0"/>
          </a:p>
        </p:txBody>
      </p:sp>
      <p:sp>
        <p:nvSpPr>
          <p:cNvPr id="3" name="Marcador de contenido 2"/>
          <p:cNvSpPr>
            <a:spLocks noGrp="1"/>
          </p:cNvSpPr>
          <p:nvPr>
            <p:ph idx="1"/>
          </p:nvPr>
        </p:nvSpPr>
        <p:spPr>
          <a:xfrm>
            <a:off x="618185" y="1094704"/>
            <a:ext cx="10970653" cy="5763295"/>
          </a:xfrm>
          <a:solidFill>
            <a:srgbClr val="CCFF99"/>
          </a:solidFill>
        </p:spPr>
        <p:txBody>
          <a:bodyPr>
            <a:noAutofit/>
          </a:bodyPr>
          <a:lstStyle/>
          <a:p>
            <a:pPr lvl="0" algn="just"/>
            <a:r>
              <a:rPr lang="es-EC" sz="3200" dirty="0"/>
              <a:t>Analizar el abastecimiento de medicinas que esta incidiendo en el tratamiento de los niños con infecciones respiratorias agudas?</a:t>
            </a:r>
          </a:p>
          <a:p>
            <a:pPr lvl="0" algn="just"/>
            <a:r>
              <a:rPr lang="es-EC" sz="3200" dirty="0"/>
              <a:t>Identificar los problemas relacionados con el tratamiento de las infecciones respiratorias agudas a través de la estrategia </a:t>
            </a:r>
            <a:r>
              <a:rPr lang="es-EC" sz="3200" dirty="0" smtClean="0"/>
              <a:t>AIEPI</a:t>
            </a:r>
            <a:r>
              <a:rPr lang="es-EC" sz="3200" dirty="0"/>
              <a:t> </a:t>
            </a:r>
            <a:endParaRPr lang="es-EC" sz="3200" dirty="0" smtClean="0"/>
          </a:p>
          <a:p>
            <a:pPr lvl="0" algn="just"/>
            <a:r>
              <a:rPr lang="es-EC" sz="3200" dirty="0" smtClean="0"/>
              <a:t>Determinar los conocimientos de signos de alarma de IRA de las madres que son factor determinante de mayor morbilidad y mortalidad </a:t>
            </a:r>
            <a:r>
              <a:rPr lang="es-EC" sz="3200" dirty="0" smtClean="0"/>
              <a:t>infantil</a:t>
            </a:r>
            <a:r>
              <a:rPr lang="es-EC" sz="3200" dirty="0"/>
              <a:t> </a:t>
            </a:r>
            <a:endParaRPr lang="es-EC" sz="3200" dirty="0" smtClean="0"/>
          </a:p>
          <a:p>
            <a:pPr lvl="0" algn="just"/>
            <a:r>
              <a:rPr lang="es-ES_tradnl" sz="3200" dirty="0" smtClean="0"/>
              <a:t>Determinar el conocimiento de la estrategia AIEPI por parte del personal e salud. </a:t>
            </a:r>
            <a:r>
              <a:rPr lang="es-ES_tradnl" sz="3200" dirty="0"/>
              <a:t> </a:t>
            </a:r>
            <a:endParaRPr lang="es-EC" sz="3200" dirty="0"/>
          </a:p>
          <a:p>
            <a:pPr lvl="0" algn="just"/>
            <a:r>
              <a:rPr lang="es-ES_tradnl" sz="3200" dirty="0"/>
              <a:t>Aplicar la planificación de actividades </a:t>
            </a:r>
            <a:r>
              <a:rPr lang="es-EC" sz="3200" dirty="0"/>
              <a:t>para dar cumplimiento a la estrategia AIEPI.</a:t>
            </a:r>
          </a:p>
          <a:p>
            <a:pPr algn="just"/>
            <a:endParaRPr lang="es-EC" sz="3200" dirty="0"/>
          </a:p>
        </p:txBody>
      </p:sp>
    </p:spTree>
    <p:extLst>
      <p:ext uri="{BB962C8B-B14F-4D97-AF65-F5344CB8AC3E}">
        <p14:creationId xmlns:p14="http://schemas.microsoft.com/office/powerpoint/2010/main" xmlns="" val="1214103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4669"/>
            <a:ext cx="10515600" cy="935641"/>
          </a:xfrm>
          <a:solidFill>
            <a:srgbClr val="D1F5B1"/>
          </a:solidFill>
        </p:spPr>
        <p:txBody>
          <a:bodyPr/>
          <a:lstStyle/>
          <a:p>
            <a:pPr algn="ctr"/>
            <a:r>
              <a:rPr lang="es-EC" b="1" dirty="0"/>
              <a:t>MARCO CONCEPTUAL</a:t>
            </a:r>
            <a:endParaRPr lang="es-EC" dirty="0"/>
          </a:p>
        </p:txBody>
      </p:sp>
      <p:sp>
        <p:nvSpPr>
          <p:cNvPr id="3" name="Marcador de contenido 2"/>
          <p:cNvSpPr>
            <a:spLocks noGrp="1"/>
          </p:cNvSpPr>
          <p:nvPr>
            <p:ph idx="1"/>
          </p:nvPr>
        </p:nvSpPr>
        <p:spPr>
          <a:xfrm>
            <a:off x="838200" y="1220318"/>
            <a:ext cx="10515600" cy="3274409"/>
          </a:xfrm>
          <a:solidFill>
            <a:srgbClr val="CCFF99"/>
          </a:solidFill>
        </p:spPr>
        <p:txBody>
          <a:bodyPr>
            <a:normAutofit fontScale="92500"/>
          </a:bodyPr>
          <a:lstStyle/>
          <a:p>
            <a:r>
              <a:rPr lang="es-EC" sz="3200" b="1" dirty="0"/>
              <a:t>Ventajas de AIEPI</a:t>
            </a:r>
            <a:endParaRPr lang="es-EC" sz="3200" dirty="0"/>
          </a:p>
          <a:p>
            <a:pPr algn="just"/>
            <a:r>
              <a:rPr lang="es-EC" sz="3200" dirty="0"/>
              <a:t>Las ventajas de la integración de la estrategia AIEPI en los currículo de las </a:t>
            </a:r>
            <a:r>
              <a:rPr lang="es-EC" sz="3200" dirty="0" smtClean="0"/>
              <a:t>ciencias de </a:t>
            </a:r>
            <a:r>
              <a:rPr lang="es-EC" sz="3200" dirty="0"/>
              <a:t>la salud y sociedades son: el permitir una visión real del niño y la familia, </a:t>
            </a:r>
            <a:r>
              <a:rPr lang="es-EC" sz="3200" dirty="0" smtClean="0"/>
              <a:t>la comunidad </a:t>
            </a:r>
            <a:r>
              <a:rPr lang="es-EC" sz="3200" dirty="0"/>
              <a:t>y el entorno; brindar una atención humanitaria, oportuna y adecuada</a:t>
            </a:r>
            <a:r>
              <a:rPr lang="es-EC" sz="3200" dirty="0" smtClean="0"/>
              <a:t>; racionalizar </a:t>
            </a:r>
            <a:r>
              <a:rPr lang="es-EC" sz="3200" dirty="0"/>
              <a:t>los recursos y promover la participación efectiva de las diferentes áreas</a:t>
            </a:r>
            <a:r>
              <a:rPr lang="es-EC" sz="3200" dirty="0" smtClean="0"/>
              <a:t>, teniendo </a:t>
            </a:r>
            <a:r>
              <a:rPr lang="es-EC" sz="3200" dirty="0"/>
              <a:t>en cuenta que AIEPI </a:t>
            </a:r>
          </a:p>
        </p:txBody>
      </p:sp>
      <p:pic>
        <p:nvPicPr>
          <p:cNvPr id="4" name="Imagen 3"/>
          <p:cNvPicPr/>
          <p:nvPr/>
        </p:nvPicPr>
        <p:blipFill>
          <a:blip r:embed="rId2">
            <a:extLst>
              <a:ext uri="{28A0092B-C50C-407E-A947-70E740481C1C}">
                <a14:useLocalDpi xmlns:a14="http://schemas.microsoft.com/office/drawing/2010/main" xmlns="" val="0"/>
              </a:ext>
            </a:extLst>
          </a:blip>
          <a:srcRect/>
          <a:stretch>
            <a:fillRect/>
          </a:stretch>
        </p:blipFill>
        <p:spPr bwMode="auto">
          <a:xfrm>
            <a:off x="3582205" y="4684735"/>
            <a:ext cx="4389818" cy="1909248"/>
          </a:xfrm>
          <a:prstGeom prst="rect">
            <a:avLst/>
          </a:prstGeom>
          <a:noFill/>
          <a:ln>
            <a:noFill/>
          </a:ln>
        </p:spPr>
      </p:pic>
    </p:spTree>
    <p:extLst>
      <p:ext uri="{BB962C8B-B14F-4D97-AF65-F5344CB8AC3E}">
        <p14:creationId xmlns:p14="http://schemas.microsoft.com/office/powerpoint/2010/main" xmlns="" val="27358170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922762"/>
          </a:xfrm>
          <a:solidFill>
            <a:srgbClr val="D1F5B1"/>
          </a:solidFill>
        </p:spPr>
        <p:txBody>
          <a:bodyPr/>
          <a:lstStyle/>
          <a:p>
            <a:pPr algn="ctr"/>
            <a:r>
              <a:rPr lang="es-EC" b="1" dirty="0" smtClean="0"/>
              <a:t>¿QUÉ ES AIEPI? </a:t>
            </a:r>
            <a:endParaRPr lang="es-EC" dirty="0"/>
          </a:p>
        </p:txBody>
      </p:sp>
      <p:sp>
        <p:nvSpPr>
          <p:cNvPr id="3" name="Marcador de contenido 2"/>
          <p:cNvSpPr>
            <a:spLocks noGrp="1"/>
          </p:cNvSpPr>
          <p:nvPr>
            <p:ph idx="1"/>
          </p:nvPr>
        </p:nvSpPr>
        <p:spPr>
          <a:xfrm>
            <a:off x="838200" y="1619563"/>
            <a:ext cx="10515600" cy="2759254"/>
          </a:xfrm>
          <a:solidFill>
            <a:srgbClr val="CCFF99"/>
          </a:solidFill>
        </p:spPr>
        <p:txBody>
          <a:bodyPr>
            <a:normAutofit/>
          </a:bodyPr>
          <a:lstStyle/>
          <a:p>
            <a:pPr algn="just"/>
            <a:r>
              <a:rPr lang="es-EC" sz="3200" dirty="0" smtClean="0"/>
              <a:t>La </a:t>
            </a:r>
            <a:r>
              <a:rPr lang="es-EC" sz="3200" dirty="0"/>
              <a:t>Atención Integrada a las Enfermedades Prevalentes de la Infancia (AIEPI) es una estrategia que combate las principales causas de muerte en la niñez, a través de la prevención y del tratamiento mejorando las habilidades del personal de salud, los sistemas de salud y las prácticas de la familia y la comunidad. </a:t>
            </a:r>
          </a:p>
          <a:p>
            <a:pPr algn="just"/>
            <a:endParaRPr lang="es-EC" sz="3200" dirty="0"/>
          </a:p>
        </p:txBody>
      </p:sp>
    </p:spTree>
    <p:extLst>
      <p:ext uri="{BB962C8B-B14F-4D97-AF65-F5344CB8AC3E}">
        <p14:creationId xmlns:p14="http://schemas.microsoft.com/office/powerpoint/2010/main" xmlns="" val="590759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23458"/>
            <a:ext cx="10515600" cy="768216"/>
          </a:xfrm>
          <a:solidFill>
            <a:srgbClr val="D1F5B1"/>
          </a:solidFill>
        </p:spPr>
        <p:txBody>
          <a:bodyPr/>
          <a:lstStyle/>
          <a:p>
            <a:pPr algn="ctr"/>
            <a:r>
              <a:rPr lang="es-ES" b="1" dirty="0"/>
              <a:t>Hipótesis General</a:t>
            </a:r>
            <a:endParaRPr lang="es-EC" dirty="0"/>
          </a:p>
        </p:txBody>
      </p:sp>
      <p:sp>
        <p:nvSpPr>
          <p:cNvPr id="3" name="Marcador de contenido 2"/>
          <p:cNvSpPr>
            <a:spLocks noGrp="1"/>
          </p:cNvSpPr>
          <p:nvPr>
            <p:ph idx="1"/>
          </p:nvPr>
        </p:nvSpPr>
        <p:spPr>
          <a:xfrm>
            <a:off x="696533" y="1104408"/>
            <a:ext cx="10515600" cy="4351338"/>
          </a:xfrm>
          <a:solidFill>
            <a:srgbClr val="CCFF99"/>
          </a:solidFill>
        </p:spPr>
        <p:txBody>
          <a:bodyPr>
            <a:normAutofit fontScale="92500"/>
          </a:bodyPr>
          <a:lstStyle/>
          <a:p>
            <a:pPr lvl="1" algn="just"/>
            <a:r>
              <a:rPr lang="es-EC" sz="4000" dirty="0"/>
              <a:t>La aplicación de la estrategia de AIEPI permite mejorar la atención de las infecciones respiratorias agudas en los menores de 5 años, mejoramiento de las habilidades del personal de salud, fortalecimiento de los Servicios de Salud. mejoramiento de las prácticas familiares y comunitarias para la atención del niño.  </a:t>
            </a:r>
            <a:r>
              <a:rPr lang="es-ES" sz="4000" dirty="0"/>
              <a:t>Circuito de Salud El mamey de la ciudad de Babahoyo</a:t>
            </a:r>
            <a:r>
              <a:rPr lang="es-EC" sz="4000" dirty="0" smtClean="0"/>
              <a:t>. </a:t>
            </a:r>
            <a:endParaRPr lang="es-EC" sz="4000" dirty="0"/>
          </a:p>
          <a:p>
            <a:pPr algn="just"/>
            <a:endParaRPr lang="es-EC" sz="4000" dirty="0"/>
          </a:p>
        </p:txBody>
      </p:sp>
    </p:spTree>
    <p:extLst>
      <p:ext uri="{BB962C8B-B14F-4D97-AF65-F5344CB8AC3E}">
        <p14:creationId xmlns:p14="http://schemas.microsoft.com/office/powerpoint/2010/main" xmlns="" val="2986094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804</Words>
  <Application>Microsoft Office PowerPoint</Application>
  <PresentationFormat>Personalizado</PresentationFormat>
  <Paragraphs>92</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Diapositiva 1</vt:lpstr>
      <vt:lpstr> Nivel Delimitación  </vt:lpstr>
      <vt:lpstr>Problema General o Básico.</vt:lpstr>
      <vt:lpstr>Subproblemas o Derivados</vt:lpstr>
      <vt:lpstr> Objetivo General </vt:lpstr>
      <vt:lpstr>Objetivos Específicos</vt:lpstr>
      <vt:lpstr>MARCO CONCEPTUAL</vt:lpstr>
      <vt:lpstr>¿QUÉ ES AIEPI? </vt:lpstr>
      <vt:lpstr>Hipótesis General</vt:lpstr>
      <vt:lpstr>Hipótesis específicas</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User</cp:lastModifiedBy>
  <cp:revision>11</cp:revision>
  <dcterms:created xsi:type="dcterms:W3CDTF">2015-11-15T16:09:50Z</dcterms:created>
  <dcterms:modified xsi:type="dcterms:W3CDTF">2015-11-16T20:46:49Z</dcterms:modified>
</cp:coreProperties>
</file>